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210 썸타임" charset="1" panose="02020503020101020101"/>
      <p:regular r:id="rId41"/>
    </p:embeddedFont>
    <p:embeddedFont>
      <p:font typeface="210 썸타임 Bold" charset="1" panose="02020503020101020101"/>
      <p:regular r:id="rId42"/>
    </p:embeddedFont>
    <p:embeddedFont>
      <p:font typeface="Source Han Sans KR Bold" charset="1" panose="020B0800000000000000"/>
      <p:regular r:id="rId43"/>
    </p:embeddedFont>
    <p:embeddedFont>
      <p:font typeface="Source Han Sans KR" charset="1" panose="020B0400000000000000"/>
      <p:regular r:id="rId51"/>
    </p:embeddedFont>
    <p:embeddedFont>
      <p:font typeface="Source Han Sans KR Heavy" charset="1" panose="020B0A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notesMasters/notesMaster1.xml" Type="http://schemas.openxmlformats.org/officeDocument/2006/relationships/notesMaster"/><Relationship Id="rId45" Target="theme/theme2.xml" Type="http://schemas.openxmlformats.org/officeDocument/2006/relationships/theme"/><Relationship Id="rId46" Target="notesSlides/notesSlide1.xml" Type="http://schemas.openxmlformats.org/officeDocument/2006/relationships/notesSlide"/><Relationship Id="rId47" Target="notesSlides/notesSlide2.xml" Type="http://schemas.openxmlformats.org/officeDocument/2006/relationships/notesSlide"/><Relationship Id="rId48" Target="notesSlides/notesSlide3.xml" Type="http://schemas.openxmlformats.org/officeDocument/2006/relationships/notesSlide"/><Relationship Id="rId49" Target="notesSlides/notesSlide4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5.xml" Type="http://schemas.openxmlformats.org/officeDocument/2006/relationships/notesSlide"/><Relationship Id="rId51" Target="fonts/font51.fntdata" Type="http://schemas.openxmlformats.org/officeDocument/2006/relationships/font"/><Relationship Id="rId52" Target="notesSlides/notesSlide6.xml" Type="http://schemas.openxmlformats.org/officeDocument/2006/relationships/notesSlide"/><Relationship Id="rId53" Target="fonts/font53.fntdata" Type="http://schemas.openxmlformats.org/officeDocument/2006/relationships/font"/><Relationship Id="rId54" Target="notesSlides/notesSlide7.xml" Type="http://schemas.openxmlformats.org/officeDocument/2006/relationships/notesSlide"/><Relationship Id="rId55" Target="notesSlides/notesSlide8.xml" Type="http://schemas.openxmlformats.org/officeDocument/2006/relationships/notesSlide"/><Relationship Id="rId56" Target="notesSlides/notesSlide9.xml" Type="http://schemas.openxmlformats.org/officeDocument/2006/relationships/notesSlide"/><Relationship Id="rId57" Target="notesSlides/notesSlide10.xml" Type="http://schemas.openxmlformats.org/officeDocument/2006/relationships/notesSlide"/><Relationship Id="rId58" Target="notesSlides/notesSlide11.xml" Type="http://schemas.openxmlformats.org/officeDocument/2006/relationships/notesSlide"/><Relationship Id="rId59" Target="notesSlides/notesSlide12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현재 카톡에서 구인구직이 진행중이다.</a:t>
            </a:r>
          </a:p>
          <a:p>
            <a:r>
              <a:rPr lang="en-US"/>
              <a:t/>
            </a:r>
          </a:p>
          <a:p>
            <a:r>
              <a:rPr lang="en-US"/>
              <a:t>찾아보니까 다른 사이트도 많아서 시장조사를 시작함.</a:t>
            </a:r>
          </a:p>
          <a:p>
            <a:r>
              <a:rPr lang="en-US"/>
              <a:t/>
            </a:r>
          </a:p>
          <a:p>
            <a:r>
              <a:rPr lang="en-US"/>
              <a:t>해당 이유를 생각해봄.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구인자들은 자기소개서 작성에 대한 부담과 반감을 느낍니다.</a:t>
            </a:r>
          </a:p>
          <a:p>
            <a:r>
              <a:rPr lang="en-US"/>
              <a:t/>
            </a:r>
          </a:p>
          <a:p>
            <a:r>
              <a:rPr lang="en-US"/>
              <a:t>촬영 업계에서는 텍스트보다 영상이나 이미지로 작업물을 보여주는 것이 더 효과적이라 판단해, 자기소개서를 없애고 포트폴리오 방식으로 대체했습니다.</a:t>
            </a:r>
          </a:p>
          <a:p>
            <a:r>
              <a:rPr lang="en-US"/>
              <a:t/>
            </a:r>
          </a:p>
          <a:p>
            <a:r>
              <a:rPr lang="en-US"/>
              <a:t>한 번 만든 포트폴리오는 새로운 구직 시 필수 수정 없이 활용할 수 있어 구인자들에게도 유리합니다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지원자에 대해 한 눈에 파악가능하여서 구인자의 시간과 노력을 절약할 수 있음</a:t>
            </a:r>
          </a:p>
          <a:p>
            <a:r>
              <a:rPr lang="en-US"/>
              <a:t/>
            </a:r>
          </a:p>
          <a:p>
            <a:r>
              <a:rPr lang="en-US"/>
              <a:t>바쁜 촬영 현장에서 틈틈이 면접을 진행하여, 다른 일을 마친 후에도 면접자를 쉽게 기억할 수 있도록 했습니다.</a:t>
            </a:r>
          </a:p>
          <a:p>
            <a:r>
              <a:rPr lang="en-US"/>
              <a:t/>
            </a:r>
          </a:p>
          <a:p>
            <a:r>
              <a:rPr lang="en-US"/>
              <a:t>채용과정을 에자일하게 하였습니다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다른 구인자들의 평가 조회를 통해 신뢰 기반의 채용 환경 조성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즉 간편함, 전문성, 평가 이 세가지 요소중 간편함을 가장 중요시 여긴다고 생각해</a:t>
            </a:r>
          </a:p>
          <a:p>
            <a:r>
              <a:rPr lang="en-US"/>
              <a:t>간편하면서 전문성, 평가를 넣어 만들어보자 생각했다.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촬영에 너무 세분화 되지 않은 카테고리.</a:t>
            </a:r>
          </a:p>
          <a:p>
            <a:r>
              <a:rPr lang="en-US"/>
              <a:t/>
            </a:r>
          </a:p>
          <a:p>
            <a:r>
              <a:rPr lang="en-US"/>
              <a:t>위의 이유로 월급이나 연봉같이 큰 단위의 사람만 뽑는 사람만 있음. 프리랜서의 입장은 생각 x</a:t>
            </a:r>
          </a:p>
          <a:p>
            <a:r>
              <a:rPr lang="en-US"/>
              <a:t/>
            </a:r>
          </a:p>
          <a:p>
            <a:r>
              <a:rPr lang="en-US"/>
              <a:t>평가기능이 존재하고 규모가 크지만 간단하지 않고 촬영에 전문성이 없다.</a:t>
            </a:r>
          </a:p>
          <a:p>
            <a:r>
              <a:rPr lang="en-US"/>
              <a:t/>
            </a:r>
          </a:p>
          <a:p>
            <a:r>
              <a:rPr lang="en-US"/>
              <a:t>장점 : 큰 규모, 평가기능 존재.</a:t>
            </a:r>
          </a:p>
          <a:p>
            <a:r>
              <a:rPr lang="en-US"/>
              <a:t/>
            </a:r>
          </a:p>
          <a:p>
            <a:r>
              <a:rPr lang="en-US"/>
              <a:t>단점 : 프리랜서 친화적 x</a:t>
            </a:r>
          </a:p>
          <a:p>
            <a:r>
              <a:rPr lang="en-US"/>
              <a:t>촬영에 대한 카테고리 세분화 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그래서 생겨난 구인구직겸 커뮤니티.</a:t>
            </a:r>
          </a:p>
          <a:p>
            <a:r>
              <a:rPr lang="en-US"/>
              <a:t>전문성은 있지만 여전히 한눈에 보기 힘들다.</a:t>
            </a:r>
          </a:p>
          <a:p>
            <a:r>
              <a:rPr lang="en-US"/>
              <a:t/>
            </a:r>
          </a:p>
          <a:p>
            <a:r>
              <a:rPr lang="en-US"/>
              <a:t>장점 : 촬영 전문성이 높다</a:t>
            </a:r>
          </a:p>
          <a:p>
            <a:r>
              <a:rPr lang="en-US"/>
              <a:t/>
            </a:r>
          </a:p>
          <a:p>
            <a:r>
              <a:rPr lang="en-US"/>
              <a:t>단점 : 간단하지 않다. 한눈에 알아보기가 힘들다.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이렇게 레퍼런스앱을 정하고 진행함.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2030년까지 연평균 6.5% 성장해, 2030년 약 52조 원 규모로 전망</a:t>
            </a:r>
          </a:p>
          <a:p>
            <a:r>
              <a:rPr lang="en-US"/>
              <a:t/>
            </a:r>
          </a:p>
          <a:p>
            <a:r>
              <a:rPr lang="en-US"/>
              <a:t>광고업계, 영화 및 방송업계 공연업계만 해도 총 255,910명 정도 많이 있음.</a:t>
            </a:r>
          </a:p>
          <a:p>
            <a:r>
              <a:rPr lang="en-US"/>
              <a:t/>
            </a:r>
          </a:p>
          <a:p>
            <a:r>
              <a:rPr lang="en-US"/>
              <a:t>그중 프리랜서가 거의 절반을 차지합니다. 그만큼 관련 업계에 종사하는 사람이 많다는 뜻.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구인·구직 서비스는 성장세를 보이며 긍정적인 전망을 가지고 있음. 특히, 긱스잡(단기·프로젝트 기반의 일자리 형태) 채용이 두드러지게 성장하고 있음.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업계 종사들의 의견을 취합한 결과 다른 채용서비스들은 가입부터 요구하는 조건이 많아서 사용하기를 꺼려함.</a:t>
            </a:r>
          </a:p>
          <a:p>
            <a:r>
              <a:rPr lang="en-US"/>
              <a:t/>
            </a:r>
          </a:p>
          <a:p>
            <a:r>
              <a:rPr lang="en-US"/>
              <a:t>그래서 가입절차 자체를 간소화하여 종사자의 요구사항을 반영.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업계 특성상 단편·장편 영화 등 장르는 고정되지만, 촬영, 편집, 조명 등 다양한 역할이 필요합니다.</a:t>
            </a:r>
          </a:p>
          <a:p>
            <a:r>
              <a:rPr lang="en-US"/>
              <a:t/>
            </a:r>
          </a:p>
          <a:p>
            <a:r>
              <a:rPr lang="en-US"/>
              <a:t>이를 반영해 한 구인 게시물로 여러 직무를 동시에 채용할 수 있도록 했습니다.</a:t>
            </a:r>
          </a:p>
          <a:p>
            <a:r>
              <a:rPr lang="en-US"/>
              <a:t/>
            </a:r>
          </a:p>
          <a:p>
            <a:r>
              <a:rPr lang="en-US"/>
              <a:t>또한, 촬영은 마감시간보다 작업 종료 여부가 중요하므로 날짜만 입력하도록 개선했으며, 기타 정보도 최소한으로 입력해 간편한 구인이 가능하도록 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9.jpeg" Type="http://schemas.openxmlformats.org/officeDocument/2006/relationships/image"/><Relationship Id="rId6" Target="../media/VAGfmobALkY.mp4" Type="http://schemas.openxmlformats.org/officeDocument/2006/relationships/video"/><Relationship Id="rId7" Target="../media/VAGfmobALkY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0.jpeg" Type="http://schemas.openxmlformats.org/officeDocument/2006/relationships/image"/><Relationship Id="rId6" Target="../media/VAGfmanhCkM.mp4" Type="http://schemas.openxmlformats.org/officeDocument/2006/relationships/video"/><Relationship Id="rId7" Target="../media/VAGfmanhCkM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1.jpeg" Type="http://schemas.openxmlformats.org/officeDocument/2006/relationships/image"/><Relationship Id="rId6" Target="../media/VAGfmuR1sO4.mp4" Type="http://schemas.openxmlformats.org/officeDocument/2006/relationships/video"/><Relationship Id="rId7" Target="../media/VAGfmuR1sO4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jpeg" Type="http://schemas.openxmlformats.org/officeDocument/2006/relationships/image"/><Relationship Id="rId5" Target="../media/VAGfmjJAaDg.mp4" Type="http://schemas.openxmlformats.org/officeDocument/2006/relationships/video"/><Relationship Id="rId6" Target="../media/VAGfmjJAaDg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3.jpeg" Type="http://schemas.openxmlformats.org/officeDocument/2006/relationships/image"/><Relationship Id="rId6" Target="../media/VAGfmflkd7g.mp4" Type="http://schemas.openxmlformats.org/officeDocument/2006/relationships/video"/><Relationship Id="rId7" Target="../media/VAGfmflkd7g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4.jpeg" Type="http://schemas.openxmlformats.org/officeDocument/2006/relationships/image"/><Relationship Id="rId6" Target="../media/VAGfmXfaHqI.mp4" Type="http://schemas.openxmlformats.org/officeDocument/2006/relationships/video"/><Relationship Id="rId7" Target="../media/VAGfmXfaHqI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fmflkd7g.mp4" Type="http://schemas.microsoft.com/office/2007/relationships/media"/><Relationship Id="rId2" Target="../media/image34.jpeg" Type="http://schemas.openxmlformats.org/officeDocument/2006/relationships/image"/><Relationship Id="rId3" Target="../media/VAGfmXfaHqI.mp4" Type="http://schemas.openxmlformats.org/officeDocument/2006/relationships/video"/><Relationship Id="rId4" Target="../media/VAGfmXfaHqI.mp4" Type="http://schemas.microsoft.com/office/2007/relationships/media"/><Relationship Id="rId5" Target="../media/image30.jpeg" Type="http://schemas.openxmlformats.org/officeDocument/2006/relationships/image"/><Relationship Id="rId6" Target="../media/VAGfmanhCkM.mp4" Type="http://schemas.openxmlformats.org/officeDocument/2006/relationships/video"/><Relationship Id="rId7" Target="../media/VAGfmanhCkM.mp4" Type="http://schemas.microsoft.com/office/2007/relationships/media"/><Relationship Id="rId8" Target="../media/image33.jpeg" Type="http://schemas.openxmlformats.org/officeDocument/2006/relationships/image"/><Relationship Id="rId9" Target="../media/VAGfmflkd7g.mp4" Type="http://schemas.openxmlformats.org/officeDocument/2006/relationships/video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fmobALkY.mp4" Type="http://schemas.microsoft.com/office/2007/relationships/media"/><Relationship Id="rId2" Target="../media/image32.jpeg" Type="http://schemas.openxmlformats.org/officeDocument/2006/relationships/image"/><Relationship Id="rId3" Target="../media/VAGfmjJAaDg.mp4" Type="http://schemas.openxmlformats.org/officeDocument/2006/relationships/video"/><Relationship Id="rId4" Target="../media/VAGfmjJAaDg.mp4" Type="http://schemas.microsoft.com/office/2007/relationships/media"/><Relationship Id="rId5" Target="../media/image31.jpeg" Type="http://schemas.openxmlformats.org/officeDocument/2006/relationships/image"/><Relationship Id="rId6" Target="../media/VAGfmuR1sO4.mp4" Type="http://schemas.openxmlformats.org/officeDocument/2006/relationships/video"/><Relationship Id="rId7" Target="../media/VAGfmuR1sO4.mp4" Type="http://schemas.microsoft.com/office/2007/relationships/media"/><Relationship Id="rId8" Target="../media/image29.jpeg" Type="http://schemas.openxmlformats.org/officeDocument/2006/relationships/image"/><Relationship Id="rId9" Target="../media/VAGfmobALkY.mp4" Type="http://schemas.openxmlformats.org/officeDocument/2006/relationships/video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2.png" Type="http://schemas.openxmlformats.org/officeDocument/2006/relationships/image"/><Relationship Id="rId6" Target="../media/image15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11" Target="../media/image23.jpeg" Type="http://schemas.openxmlformats.org/officeDocument/2006/relationships/image"/><Relationship Id="rId12" Target="../media/image24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43403" y="3705225"/>
            <a:ext cx="7601194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000000"/>
                </a:solidFill>
                <a:latin typeface="210 썸타임"/>
                <a:ea typeface="210 썸타임"/>
                <a:cs typeface="210 썸타임"/>
                <a:sym typeface="210 썸타임"/>
              </a:rPr>
              <a:t>스탠바 ㅣ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52694" y="3649663"/>
            <a:ext cx="7359515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3160D8"/>
                </a:solidFill>
                <a:latin typeface="210 썸타임"/>
                <a:ea typeface="210 썸타임"/>
                <a:cs typeface="210 썸타임"/>
                <a:sym typeface="210 썸타임"/>
              </a:rPr>
              <a:t>촬영업계 종사자들을 위한 커뮤니티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89761" y="6042033"/>
            <a:ext cx="7277087" cy="431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160D8"/>
                </a:solidFill>
                <a:latin typeface="210 썸타임"/>
                <a:ea typeface="210 썸타임"/>
                <a:cs typeface="210 썸타임"/>
                <a:sym typeface="210 썸타임"/>
              </a:rPr>
              <a:t>김용순 :</a:t>
            </a:r>
            <a:r>
              <a:rPr lang="en-US" sz="2499">
                <a:solidFill>
                  <a:srgbClr val="3160D8"/>
                </a:solidFill>
                <a:latin typeface="210 썸타임 Bold"/>
                <a:ea typeface="210 썸타임 Bold"/>
                <a:cs typeface="210 썸타임 Bold"/>
                <a:sym typeface="210 썸타임 Bold"/>
              </a:rPr>
              <a:t> </a:t>
            </a:r>
            <a:r>
              <a:rPr lang="en-US" sz="2499">
                <a:solidFill>
                  <a:srgbClr val="3160D8"/>
                </a:solidFill>
                <a:latin typeface="210 썸타임"/>
                <a:ea typeface="210 썸타임"/>
                <a:cs typeface="210 썸타임"/>
                <a:sym typeface="210 썸타임"/>
              </a:rPr>
              <a:t>강대욱 : 배한진 : 이경석 : 정진용 : 최담천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19876" y="8710913"/>
            <a:ext cx="3939424" cy="54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160D8"/>
                </a:solidFill>
                <a:latin typeface="210 썸타임 Bold"/>
                <a:ea typeface="210 썸타임 Bold"/>
                <a:cs typeface="210 썸타임 Bold"/>
                <a:sym typeface="210 썸타임 Bold"/>
              </a:rPr>
              <a:t>SSAFY 대전2반 11팀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21490" y="4533548"/>
            <a:ext cx="1167857" cy="1219904"/>
            <a:chOff x="0" y="0"/>
            <a:chExt cx="1557142" cy="1626539"/>
          </a:xfrm>
        </p:grpSpPr>
        <p:sp>
          <p:nvSpPr>
            <p:cNvPr name="Freeform 7" id="7"/>
            <p:cNvSpPr/>
            <p:nvPr/>
          </p:nvSpPr>
          <p:spPr>
            <a:xfrm flipH="false" flipV="true" rot="0">
              <a:off x="3014" y="42714"/>
              <a:ext cx="1554128" cy="1583825"/>
            </a:xfrm>
            <a:custGeom>
              <a:avLst/>
              <a:gdLst/>
              <a:ahLst/>
              <a:cxnLst/>
              <a:rect r="r" b="b" t="t" l="l"/>
              <a:pathLst>
                <a:path h="1583825" w="1554128">
                  <a:moveTo>
                    <a:pt x="0" y="1583825"/>
                  </a:moveTo>
                  <a:lnTo>
                    <a:pt x="1554128" y="1583825"/>
                  </a:lnTo>
                  <a:lnTo>
                    <a:pt x="1554128" y="0"/>
                  </a:lnTo>
                  <a:lnTo>
                    <a:pt x="0" y="0"/>
                  </a:lnTo>
                  <a:lnTo>
                    <a:pt x="0" y="158382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4128" cy="1583825"/>
            </a:xfrm>
            <a:custGeom>
              <a:avLst/>
              <a:gdLst/>
              <a:ahLst/>
              <a:cxnLst/>
              <a:rect r="r" b="b" t="t" l="l"/>
              <a:pathLst>
                <a:path h="1583825" w="1554128">
                  <a:moveTo>
                    <a:pt x="0" y="0"/>
                  </a:moveTo>
                  <a:lnTo>
                    <a:pt x="1554128" y="0"/>
                  </a:lnTo>
                  <a:lnTo>
                    <a:pt x="1554128" y="1583825"/>
                  </a:lnTo>
                  <a:lnTo>
                    <a:pt x="0" y="1583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58563" y="2004242"/>
            <a:ext cx="8075734" cy="778379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07048" y="1815413"/>
            <a:ext cx="5578764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b="true" sz="3999" spc="20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구인 구인 플랫폼 성장성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72161" y="3759224"/>
            <a:ext cx="7561451" cy="109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499"/>
              </a:lnSpc>
              <a:buFont typeface="Arial"/>
              <a:buChar char="•"/>
            </a:pPr>
            <a:r>
              <a:rPr lang="en-US" sz="2999" spc="155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채용 매칭시장은 2025년까지 </a:t>
            </a:r>
            <a:r>
              <a:rPr lang="en-US" b="true" sz="2999" spc="155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연평균 약 7.6%</a:t>
            </a:r>
            <a:r>
              <a:rPr lang="en-US" sz="2999" spc="155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성장 전망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72161" y="5810412"/>
            <a:ext cx="7561451" cy="109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499"/>
              </a:lnSpc>
              <a:buFont typeface="Arial"/>
              <a:buChar char="•"/>
            </a:pPr>
            <a:r>
              <a:rPr lang="en-US" sz="2999" spc="155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긱스시장은 프리랜서 증가 등의 영향</a:t>
            </a:r>
          </a:p>
          <a:p>
            <a:pPr algn="l">
              <a:lnSpc>
                <a:spcPts val="4499"/>
              </a:lnSpc>
            </a:pPr>
            <a:r>
              <a:rPr lang="en-US" sz="2999" spc="155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2025년까지 </a:t>
            </a:r>
            <a:r>
              <a:rPr lang="en-US" b="true" sz="2999" spc="155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연평균 약 5.1%</a:t>
            </a:r>
            <a:r>
              <a:rPr lang="en-US" sz="2999" spc="155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성장 전망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67052" y="9381606"/>
            <a:ext cx="1133121" cy="16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54"/>
              </a:lnSpc>
              <a:spcBef>
                <a:spcPct val="0"/>
              </a:spcBef>
            </a:pPr>
            <a:r>
              <a:rPr lang="en-US" sz="903" spc="4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자료: &lt;원티드랩 IR&gt;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85109" y="2752481"/>
            <a:ext cx="1087560" cy="27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3"/>
              </a:lnSpc>
              <a:spcBef>
                <a:spcPct val="0"/>
              </a:spcBef>
            </a:pPr>
            <a:r>
              <a:rPr lang="en-US" sz="1930" spc="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(단위: 억)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76250" y="571500"/>
            <a:ext cx="2525845" cy="496640"/>
            <a:chOff x="0" y="0"/>
            <a:chExt cx="3367793" cy="6621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95831" y="19050"/>
              <a:ext cx="2271962" cy="643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시장현황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16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38525" y="4100519"/>
            <a:ext cx="8010951" cy="180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b="true" sz="9999" spc="51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33" r="0" b="-16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7827" y="587827"/>
            <a:ext cx="2470740" cy="496668"/>
            <a:chOff x="0" y="0"/>
            <a:chExt cx="3294320" cy="6622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95831" y="19050"/>
              <a:ext cx="2198489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명세서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6" t="-811" r="-12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7827" y="587827"/>
            <a:ext cx="2795139" cy="496640"/>
            <a:chOff x="0" y="0"/>
            <a:chExt cx="3726852" cy="6621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95831" y="19050"/>
              <a:ext cx="2631021" cy="643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ERD 설계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7827" y="587827"/>
            <a:ext cx="2470740" cy="496656"/>
            <a:chOff x="0" y="0"/>
            <a:chExt cx="3294320" cy="6622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95831" y="19050"/>
              <a:ext cx="2198489" cy="643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기술스택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316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38525" y="4100519"/>
            <a:ext cx="8010951" cy="180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b="true" sz="9999" spc="51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핵심기능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571500"/>
            <a:ext cx="2525845" cy="496668"/>
            <a:chOff x="0" y="0"/>
            <a:chExt cx="3367793" cy="662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95831" y="19050"/>
              <a:ext cx="2271962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작동방식</a:t>
              </a: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87520" y="1469573"/>
            <a:ext cx="462915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751165" y="667434"/>
            <a:ext cx="2785669" cy="97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60"/>
              </a:lnSpc>
              <a:spcBef>
                <a:spcPct val="0"/>
              </a:spcBef>
            </a:pPr>
            <a:r>
              <a:rPr lang="en-US" b="true" sz="5440" spc="282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회원가입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902636" y="3088188"/>
            <a:ext cx="10317090" cy="2894356"/>
            <a:chOff x="0" y="0"/>
            <a:chExt cx="13756121" cy="385914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13756121" cy="1513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카카오 API를 사용해서 구인자/구직자를 선택하여 가입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45373"/>
              <a:ext cx="13467871" cy="1513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가입 시에 닉네임만 입력받고 다른 정보들은 프로필에서 수정 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51445" y="667702"/>
            <a:ext cx="3834363" cy="96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60"/>
              </a:lnSpc>
              <a:spcBef>
                <a:spcPct val="0"/>
              </a:spcBef>
            </a:pPr>
            <a:r>
              <a:rPr lang="en-US" b="true" sz="5440" spc="282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글 등록하기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902636" y="3088188"/>
            <a:ext cx="10317090" cy="4110488"/>
            <a:chOff x="0" y="0"/>
            <a:chExt cx="13756121" cy="548065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13756121" cy="1513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하나의 장르는 고정하되 여러 역할을 선택할 수 있도   록 함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45373"/>
              <a:ext cx="13467871" cy="1513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구체적인 시간 대신 시작 날짜와 종료 날짜만 입력하도록 함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766946"/>
              <a:ext cx="13756121" cy="71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간편한 구인/구직을 위해 필요한 정보만 사용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6250" y="571500"/>
            <a:ext cx="2525845" cy="496668"/>
            <a:chOff x="0" y="0"/>
            <a:chExt cx="3367793" cy="66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95831" y="19050"/>
              <a:ext cx="2271962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작동방식</a:t>
              </a: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87520" y="1469708"/>
            <a:ext cx="462915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571500"/>
            <a:ext cx="2525845" cy="496668"/>
            <a:chOff x="0" y="0"/>
            <a:chExt cx="3367793" cy="662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95831" y="19050"/>
              <a:ext cx="2271962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작동방식</a:t>
              </a: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87705" y="1469707"/>
            <a:ext cx="462915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751445" y="667702"/>
            <a:ext cx="5021527" cy="96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60"/>
              </a:lnSpc>
              <a:spcBef>
                <a:spcPct val="0"/>
              </a:spcBef>
            </a:pPr>
            <a:r>
              <a:rPr lang="en-US" b="true" sz="5440" spc="282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포트폴리오 등록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02642" y="3011805"/>
            <a:ext cx="10317090" cy="175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b="true" sz="3199" spc="16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자기 소개를 일일이 적어서 제출하지 않고</a:t>
            </a:r>
          </a:p>
          <a:p>
            <a:pPr algn="l">
              <a:lnSpc>
                <a:spcPts val="4799"/>
              </a:lnSpc>
            </a:pPr>
            <a:r>
              <a:rPr lang="en-US" sz="3199" spc="166" b="tru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</a:t>
            </a:r>
            <a:r>
              <a:rPr lang="en-US" sz="3199" spc="166" b="tru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미리 포트폴리오를 등록해 시간낭비 최소화.</a:t>
            </a:r>
          </a:p>
          <a:p>
            <a:pPr algn="l">
              <a:lnSpc>
                <a:spcPts val="47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902642" y="4806107"/>
            <a:ext cx="8920644" cy="115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b="true" sz="3199" spc="16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 포트폴리오에 포트폴리오 카드를 등록/수정/삭제 하는 방식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02642" y="6618193"/>
            <a:ext cx="8920644" cy="115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b="true" sz="3199" spc="16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텍스트를 최소화에 시각적 이미지 전달</a:t>
            </a:r>
          </a:p>
          <a:p>
            <a:pPr algn="just">
              <a:lnSpc>
                <a:spcPts val="4799"/>
              </a:lnSpc>
            </a:pPr>
            <a:r>
              <a:rPr lang="en-US" b="true" sz="3199" spc="16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51445" y="667702"/>
            <a:ext cx="3039261" cy="96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60"/>
              </a:lnSpc>
              <a:spcBef>
                <a:spcPct val="0"/>
              </a:spcBef>
            </a:pPr>
            <a:r>
              <a:rPr lang="en-US" b="true" sz="5440" spc="282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지원하기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902642" y="3088005"/>
            <a:ext cx="10171439" cy="2289758"/>
            <a:chOff x="0" y="0"/>
            <a:chExt cx="13561918" cy="305301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13561918" cy="71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단 몇 번의 클릭만으로 간편하고 빠르게 지원이 완료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39305"/>
              <a:ext cx="13205040" cy="71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복잡한 절차를 없애고 신속한 구직 프로세스 구축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6250" y="571500"/>
            <a:ext cx="2525845" cy="496668"/>
            <a:chOff x="0" y="0"/>
            <a:chExt cx="3367793" cy="662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095831" y="19050"/>
              <a:ext cx="2271962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작동방식</a:t>
              </a: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7705" y="1469707"/>
            <a:ext cx="462915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05780" y="4521639"/>
            <a:ext cx="407130" cy="78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9"/>
              </a:lnSpc>
            </a:pPr>
            <a:r>
              <a:rPr lang="en-US" b="true" sz="3414" spc="17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05780" y="5864421"/>
            <a:ext cx="513810" cy="78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9"/>
              </a:lnSpc>
            </a:pPr>
            <a:r>
              <a:rPr lang="en-US" b="true" sz="3414" spc="17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80424" y="3592907"/>
            <a:ext cx="799086" cy="104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4599" spc="239">
                <a:solidFill>
                  <a:srgbClr val="000000"/>
                </a:solidFill>
                <a:latin typeface="210 썸타임 Bold"/>
                <a:ea typeface="210 썸타임 Bold"/>
                <a:cs typeface="210 썸타임 Bold"/>
                <a:sym typeface="210 썸타임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62685" y="3774184"/>
            <a:ext cx="2476829" cy="80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3499" spc="181">
                <a:solidFill>
                  <a:srgbClr val="3160D8"/>
                </a:solidFill>
                <a:latin typeface="210 썸타임"/>
                <a:ea typeface="210 썸타임"/>
                <a:cs typeface="210 썸타임"/>
                <a:sym typeface="210 썸타임"/>
              </a:rPr>
              <a:t>서비스 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28521" y="4670334"/>
            <a:ext cx="1241191" cy="56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6"/>
              </a:lnSpc>
            </a:pPr>
            <a:r>
              <a:rPr lang="en-US" b="true" sz="2498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문제상황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205780" y="5458899"/>
            <a:ext cx="1863932" cy="519822"/>
            <a:chOff x="0" y="0"/>
            <a:chExt cx="2485242" cy="69309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66700"/>
              <a:ext cx="542840" cy="959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29"/>
                </a:lnSpc>
              </a:pPr>
              <a:r>
                <a:rPr lang="en-US" b="true" sz="3414" spc="177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II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30321" y="-93840"/>
              <a:ext cx="1654922" cy="690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6"/>
                </a:lnSpc>
              </a:pPr>
              <a:r>
                <a:rPr lang="en-US" b="true" sz="2498" spc="129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레퍼랜스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828521" y="6013116"/>
            <a:ext cx="1241191" cy="56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6"/>
              </a:lnSpc>
            </a:pPr>
            <a:r>
              <a:rPr lang="en-US" b="true" sz="2498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시장현황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76250" y="571500"/>
            <a:ext cx="1830100" cy="530208"/>
            <a:chOff x="0" y="0"/>
            <a:chExt cx="2440134" cy="7069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85763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95831" y="19050"/>
              <a:ext cx="1344303" cy="687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9"/>
                </a:lnSpc>
                <a:spcBef>
                  <a:spcPct val="0"/>
                </a:spcBef>
              </a:pPr>
              <a:r>
                <a:rPr lang="en-US" sz="3499" spc="181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목차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85309" y="1912405"/>
            <a:ext cx="5120389" cy="93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6499" spc="337">
                <a:solidFill>
                  <a:srgbClr val="3160D8"/>
                </a:solidFill>
                <a:latin typeface="210 썸타임"/>
                <a:ea typeface="210 썸타임"/>
                <a:cs typeface="210 썸타임"/>
                <a:sym typeface="210 썸타임"/>
              </a:rPr>
              <a:t>Contents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969272" y="3004570"/>
            <a:ext cx="4684226" cy="0"/>
          </a:xfrm>
          <a:prstGeom prst="line">
            <a:avLst/>
          </a:prstGeom>
          <a:ln cap="flat" w="76200">
            <a:solidFill>
              <a:srgbClr val="231F2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14934103" y="4521639"/>
            <a:ext cx="407130" cy="78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9"/>
              </a:lnSpc>
            </a:pPr>
            <a:r>
              <a:rPr lang="en-US" b="true" sz="3414" spc="17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34103" y="5192199"/>
            <a:ext cx="407130" cy="78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9"/>
              </a:lnSpc>
            </a:pPr>
            <a:r>
              <a:rPr lang="en-US" b="true" sz="3414" spc="17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08747" y="3592907"/>
            <a:ext cx="925356" cy="104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4599" spc="239">
                <a:solidFill>
                  <a:srgbClr val="231F20"/>
                </a:solidFill>
                <a:latin typeface="210 썸타임"/>
                <a:ea typeface="210 썸타임"/>
                <a:cs typeface="210 썸타임"/>
                <a:sym typeface="210 썸타임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41233" y="3774184"/>
            <a:ext cx="1918067" cy="80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3499" spc="181">
                <a:solidFill>
                  <a:srgbClr val="3160D8"/>
                </a:solidFill>
                <a:latin typeface="210 썸타임"/>
                <a:ea typeface="210 썸타임"/>
                <a:cs typeface="210 썸타임"/>
                <a:sym typeface="210 썸타임"/>
              </a:rPr>
              <a:t>핵심기능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56843" y="4670334"/>
            <a:ext cx="1241191" cy="56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6"/>
              </a:lnSpc>
            </a:pPr>
            <a:r>
              <a:rPr lang="en-US" b="true" sz="2498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구인자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56843" y="5340894"/>
            <a:ext cx="1241191" cy="56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6"/>
              </a:lnSpc>
            </a:pPr>
            <a:r>
              <a:rPr lang="en-US" b="true" sz="2498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구직자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74445" y="4521639"/>
            <a:ext cx="407130" cy="78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9"/>
              </a:lnSpc>
            </a:pPr>
            <a:r>
              <a:rPr lang="en-US" b="true" sz="3414" spc="17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74445" y="5192199"/>
            <a:ext cx="407130" cy="78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9"/>
              </a:lnSpc>
            </a:pPr>
            <a:r>
              <a:rPr lang="en-US" b="true" sz="3414" spc="17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74445" y="5864421"/>
            <a:ext cx="513810" cy="78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9"/>
              </a:lnSpc>
            </a:pPr>
            <a:r>
              <a:rPr lang="en-US" b="true" sz="3414" spc="17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III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9089" y="3592907"/>
            <a:ext cx="925356" cy="104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4599" spc="239">
                <a:solidFill>
                  <a:srgbClr val="000000"/>
                </a:solidFill>
                <a:latin typeface="210 썸타임"/>
                <a:ea typeface="210 썸타임"/>
                <a:cs typeface="210 썸타임"/>
                <a:sym typeface="210 썸타임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81575" y="3774184"/>
            <a:ext cx="2917597" cy="80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3499" spc="181">
                <a:solidFill>
                  <a:srgbClr val="3160D8"/>
                </a:solidFill>
                <a:latin typeface="210 썸타임"/>
                <a:ea typeface="210 썸타임"/>
                <a:cs typeface="210 썸타임"/>
                <a:sym typeface="210 썸타임"/>
              </a:rPr>
              <a:t>프로젝트 설계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97186" y="4670334"/>
            <a:ext cx="1241191" cy="56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6"/>
              </a:lnSpc>
            </a:pPr>
            <a:r>
              <a:rPr lang="en-US" b="true" sz="2498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명세서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97186" y="5340894"/>
            <a:ext cx="1576809" cy="56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6"/>
              </a:lnSpc>
            </a:pPr>
            <a:r>
              <a:rPr lang="en-US" b="true" sz="2498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 설계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97186" y="6013116"/>
            <a:ext cx="1241191" cy="56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6"/>
              </a:lnSpc>
            </a:pPr>
            <a:r>
              <a:rPr lang="en-US" b="true" sz="2498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기술스택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80424" y="6823787"/>
            <a:ext cx="925356" cy="104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4599" spc="239">
                <a:solidFill>
                  <a:srgbClr val="000000"/>
                </a:solidFill>
                <a:latin typeface="210 썸타임"/>
                <a:ea typeface="210 썸타임"/>
                <a:cs typeface="210 썸타임"/>
                <a:sym typeface="210 썸타임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12910" y="7005064"/>
            <a:ext cx="1667723" cy="80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3499" spc="181">
                <a:solidFill>
                  <a:srgbClr val="3160D8"/>
                </a:solidFill>
                <a:latin typeface="210 썸타임"/>
                <a:ea typeface="210 썸타임"/>
                <a:cs typeface="210 썸타임"/>
                <a:sym typeface="210 썸타임"/>
              </a:rPr>
              <a:t>마무리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205780" y="8019219"/>
            <a:ext cx="1863932" cy="519822"/>
            <a:chOff x="0" y="0"/>
            <a:chExt cx="2485242" cy="693096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266700"/>
              <a:ext cx="542840" cy="959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29"/>
                </a:lnSpc>
              </a:pPr>
              <a:r>
                <a:rPr lang="en-US" b="true" sz="3414" spc="177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I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830321" y="-93840"/>
              <a:ext cx="1654922" cy="690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6"/>
                </a:lnSpc>
              </a:pPr>
              <a:r>
                <a:rPr lang="en-US" b="true" sz="2498" spc="129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핵심요약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205780" y="8691441"/>
            <a:ext cx="1863932" cy="519822"/>
            <a:chOff x="0" y="0"/>
            <a:chExt cx="2485242" cy="693096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266700"/>
              <a:ext cx="542840" cy="959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29"/>
                </a:lnSpc>
              </a:pPr>
              <a:r>
                <a:rPr lang="en-US" b="true" sz="3414" spc="177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II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830321" y="-93840"/>
              <a:ext cx="1654922" cy="690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6"/>
                </a:lnSpc>
              </a:pPr>
              <a:r>
                <a:rPr lang="en-US" b="true" sz="2498" spc="129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기능확장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51445" y="667702"/>
            <a:ext cx="2935229" cy="97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60"/>
              </a:lnSpc>
              <a:spcBef>
                <a:spcPct val="0"/>
              </a:spcBef>
            </a:pPr>
            <a:r>
              <a:rPr lang="en-US" b="true" sz="5440" spc="282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채용과정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902642" y="3088005"/>
            <a:ext cx="10754046" cy="4110488"/>
            <a:chOff x="0" y="0"/>
            <a:chExt cx="14338728" cy="548065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14338728" cy="71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간편하게 지원자 정보, 평가, 포트폴리오 조회 가능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45373"/>
              <a:ext cx="14038271" cy="71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면접 도중 또는 후에 간단한 메모를 입력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766946"/>
              <a:ext cx="14338728" cy="71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모든 채용절차를 버튼으로만 가능하도록 함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6250" y="571500"/>
            <a:ext cx="2525845" cy="496668"/>
            <a:chOff x="0" y="0"/>
            <a:chExt cx="3367793" cy="66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95831" y="19050"/>
              <a:ext cx="2271962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작동방식</a:t>
              </a: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87520" y="1469708"/>
            <a:ext cx="462915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571500"/>
            <a:ext cx="2525845" cy="496668"/>
            <a:chOff x="0" y="0"/>
            <a:chExt cx="3367793" cy="662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95831" y="19050"/>
              <a:ext cx="2271962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작동방식</a:t>
              </a: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87705" y="1469708"/>
            <a:ext cx="4629150" cy="8229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5902642" y="3088005"/>
            <a:ext cx="10317090" cy="4710536"/>
            <a:chOff x="0" y="0"/>
            <a:chExt cx="13756121" cy="628071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13756121" cy="1513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간단한 평가 시스템을 도입해서 자연스러운 피드백 이루어지도록 함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45437"/>
              <a:ext cx="13467871" cy="71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레이더 차트를 통해서 평가 수치 시각화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567009"/>
              <a:ext cx="13756121" cy="71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다른 구인자도 지원자 평가 조회 가능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751445" y="667702"/>
            <a:ext cx="1536971" cy="96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60"/>
              </a:lnSpc>
              <a:spcBef>
                <a:spcPct val="0"/>
              </a:spcBef>
            </a:pPr>
            <a:r>
              <a:rPr lang="en-US" b="true" sz="5440" spc="282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평가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316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38525" y="4100519"/>
            <a:ext cx="8010951" cy="180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b="true" sz="9999" spc="51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마무리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7827" y="587827"/>
            <a:ext cx="2470740" cy="496668"/>
            <a:chOff x="0" y="0"/>
            <a:chExt cx="3294320" cy="662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95831" y="19050"/>
              <a:ext cx="2198489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핵심요약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16269" y="1727841"/>
            <a:ext cx="5255461" cy="6806639"/>
            <a:chOff x="0" y="0"/>
            <a:chExt cx="7007281" cy="907551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98948" y="8361814"/>
              <a:ext cx="6809386" cy="71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199" spc="166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구직자의 </a:t>
              </a: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편안함</a:t>
              </a:r>
              <a:r>
                <a:rPr lang="en-US" sz="3199" spc="166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을 추구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8948" y="1115977"/>
              <a:ext cx="6809386" cy="4188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199" spc="166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자기소개서 공포증이 있는 </a:t>
              </a:r>
              <a:r>
                <a:rPr lang="en-US" b="true" sz="3199" spc="166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구직자</a:t>
              </a:r>
              <a:r>
                <a:rPr lang="en-US" sz="3199" spc="166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를 위해서</a:t>
              </a:r>
            </a:p>
            <a:p>
              <a:pPr algn="ctr">
                <a:lnSpc>
                  <a:spcPts val="4799"/>
                </a:lnSpc>
              </a:pPr>
            </a:p>
            <a:p>
              <a:pPr algn="ctr">
                <a:lnSpc>
                  <a:spcPts val="4799"/>
                </a:lnSpc>
              </a:pPr>
            </a:p>
            <a:p>
              <a:pPr algn="ctr">
                <a:lnSpc>
                  <a:spcPts val="6599"/>
                </a:lnSpc>
                <a:spcBef>
                  <a:spcPct val="0"/>
                </a:spcBef>
              </a:pPr>
              <a:r>
                <a:rPr lang="en-US" sz="4399" spc="228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😚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97895" y="6506965"/>
              <a:ext cx="6809386" cy="1285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9"/>
                </a:lnSpc>
              </a:pPr>
              <a:r>
                <a:rPr lang="en-US" sz="2699" spc="14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포트폴리오를 자주 수정할 </a:t>
              </a:r>
            </a:p>
            <a:p>
              <a:pPr algn="ctr">
                <a:lnSpc>
                  <a:spcPts val="4049"/>
                </a:lnSpc>
                <a:spcBef>
                  <a:spcPct val="0"/>
                </a:spcBef>
              </a:pPr>
              <a:r>
                <a:rPr lang="en-US" sz="2699" spc="14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필요 X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7281" cy="3941596"/>
            </a:xfrm>
            <a:custGeom>
              <a:avLst/>
              <a:gdLst/>
              <a:ahLst/>
              <a:cxnLst/>
              <a:rect r="r" b="b" t="t" l="l"/>
              <a:pathLst>
                <a:path h="3941596" w="7007281">
                  <a:moveTo>
                    <a:pt x="0" y="0"/>
                  </a:moveTo>
                  <a:lnTo>
                    <a:pt x="7007281" y="0"/>
                  </a:lnTo>
                  <a:lnTo>
                    <a:pt x="7007281" y="3941596"/>
                  </a:lnTo>
                  <a:lnTo>
                    <a:pt x="0" y="3941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7827" y="1727841"/>
            <a:ext cx="5255461" cy="7413845"/>
            <a:chOff x="0" y="0"/>
            <a:chExt cx="7007281" cy="9885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07281" cy="3941596"/>
            </a:xfrm>
            <a:custGeom>
              <a:avLst/>
              <a:gdLst/>
              <a:ahLst/>
              <a:cxnLst/>
              <a:rect r="r" b="b" t="t" l="l"/>
              <a:pathLst>
                <a:path h="3941596" w="7007281">
                  <a:moveTo>
                    <a:pt x="0" y="0"/>
                  </a:moveTo>
                  <a:lnTo>
                    <a:pt x="7007281" y="0"/>
                  </a:lnTo>
                  <a:lnTo>
                    <a:pt x="7007281" y="3941596"/>
                  </a:lnTo>
                  <a:lnTo>
                    <a:pt x="0" y="3941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97895" y="8371357"/>
              <a:ext cx="6809386" cy="1513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199" spc="166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업계 특성 반영한 구인/구직 서비스</a:t>
              </a: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, 스탠바이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25521"/>
              <a:ext cx="6809386" cy="4188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199" spc="166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바쁘고 편리함을 추구하는 </a:t>
              </a:r>
              <a:r>
                <a:rPr lang="en-US" b="true" sz="3199" spc="166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촬영업계 종사자</a:t>
              </a:r>
              <a:r>
                <a:rPr lang="en-US" sz="3199" spc="166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를 위해서</a:t>
              </a:r>
            </a:p>
            <a:p>
              <a:pPr algn="ctr">
                <a:lnSpc>
                  <a:spcPts val="4799"/>
                </a:lnSpc>
              </a:pPr>
            </a:p>
            <a:p>
              <a:pPr algn="ctr">
                <a:lnSpc>
                  <a:spcPts val="4799"/>
                </a:lnSpc>
              </a:pPr>
            </a:p>
            <a:p>
              <a:pPr algn="ctr">
                <a:lnSpc>
                  <a:spcPts val="6599"/>
                </a:lnSpc>
                <a:spcBef>
                  <a:spcPct val="0"/>
                </a:spcBef>
              </a:pPr>
              <a:r>
                <a:rPr lang="en-US" sz="4399" spc="228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😊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505288"/>
              <a:ext cx="6809386" cy="612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9"/>
                </a:lnSpc>
                <a:spcBef>
                  <a:spcPct val="0"/>
                </a:spcBef>
              </a:pPr>
              <a:r>
                <a:rPr lang="en-US" sz="2699" spc="14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채용절차를 클릭으로 딸깍딸깍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448006" y="1727841"/>
            <a:ext cx="5271861" cy="8013893"/>
            <a:chOff x="0" y="0"/>
            <a:chExt cx="7029148" cy="106851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933" y="0"/>
              <a:ext cx="7007281" cy="3941596"/>
            </a:xfrm>
            <a:custGeom>
              <a:avLst/>
              <a:gdLst/>
              <a:ahLst/>
              <a:cxnLst/>
              <a:rect r="r" b="b" t="t" l="l"/>
              <a:pathLst>
                <a:path h="3941596" w="7007281">
                  <a:moveTo>
                    <a:pt x="0" y="0"/>
                  </a:moveTo>
                  <a:lnTo>
                    <a:pt x="7007282" y="0"/>
                  </a:lnTo>
                  <a:lnTo>
                    <a:pt x="7007282" y="3941596"/>
                  </a:lnTo>
                  <a:lnTo>
                    <a:pt x="0" y="3941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8371357"/>
              <a:ext cx="7018215" cy="231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199" spc="166">
                  <a:solidFill>
                    <a:srgbClr val="3160D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한눈에 스캔하고, 항목별 점수를 직관적으로 체감할 수 있어 더욱 </a:t>
              </a:r>
              <a:r>
                <a:rPr lang="en-US" b="true" sz="3199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스마트한 채용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933" y="1125521"/>
              <a:ext cx="7018215" cy="4188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199" spc="166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구직자의 평판조회를 쉽게 보기 원하는 </a:t>
              </a:r>
              <a:r>
                <a:rPr lang="en-US" b="true" sz="3199" spc="166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구인자</a:t>
              </a:r>
              <a:r>
                <a:rPr lang="en-US" sz="3199" spc="166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를 위해서</a:t>
              </a:r>
            </a:p>
            <a:p>
              <a:pPr algn="ctr">
                <a:lnSpc>
                  <a:spcPts val="4799"/>
                </a:lnSpc>
              </a:pPr>
            </a:p>
            <a:p>
              <a:pPr algn="ctr">
                <a:lnSpc>
                  <a:spcPts val="4799"/>
                </a:lnSpc>
              </a:pPr>
            </a:p>
            <a:p>
              <a:pPr algn="ctr">
                <a:lnSpc>
                  <a:spcPts val="6599"/>
                </a:lnSpc>
                <a:spcBef>
                  <a:spcPct val="0"/>
                </a:spcBef>
              </a:pPr>
              <a:r>
                <a:rPr lang="en-US" sz="4399" spc="228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😳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516509"/>
              <a:ext cx="7018215" cy="1285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9"/>
                </a:lnSpc>
                <a:spcBef>
                  <a:spcPct val="0"/>
                </a:spcBef>
              </a:pPr>
              <a:r>
                <a:rPr lang="en-US" sz="2699" spc="14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평가 뿐만 아니라 각각 항목점수들을 시각적으로 확인 가능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7827" y="587827"/>
            <a:ext cx="2470740" cy="496668"/>
            <a:chOff x="0" y="0"/>
            <a:chExt cx="3294320" cy="662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95831" y="19050"/>
              <a:ext cx="2198489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기능확장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23197" y="5689257"/>
            <a:ext cx="6242525" cy="100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700" spc="14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클라우드 기반 화상 회의 및 스트리밍 기술을 활용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1858" y="2504202"/>
            <a:ext cx="6242525" cy="714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3999" spc="20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면접절차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858" y="4093074"/>
            <a:ext cx="6242525" cy="98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  <a:spcBef>
                <a:spcPct val="0"/>
              </a:spcBef>
            </a:pPr>
            <a:r>
              <a:rPr lang="en-US" sz="2699" spc="14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음성 및 영상 기술을 활용하여 면접 프로세스를 진행기능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21261" y="5689257"/>
            <a:ext cx="6242525" cy="203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700" spc="14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은행 API를 활용해 실시간 계좌 조회 및 입금 내역 확인을 자동화하고, OCR 기능을 사용해 입금증이나 거래 내역서의 텍스트를 인식하여 검증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1261" y="2504202"/>
            <a:ext cx="6242525" cy="714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3999" spc="20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임금 지급 관여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21261" y="4093074"/>
            <a:ext cx="6242525" cy="98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  <a:spcBef>
                <a:spcPct val="0"/>
              </a:spcBef>
            </a:pPr>
            <a:r>
              <a:rPr lang="en-US" sz="2699" spc="14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촬영 업계에서 또 다른 문제는 구인자가 입금자 또는 입금 여부를 확인하는 기능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584873" y="2170382"/>
            <a:ext cx="8115300" cy="5498116"/>
          </a:xfrm>
          <a:custGeom>
            <a:avLst/>
            <a:gdLst/>
            <a:ahLst/>
            <a:cxnLst/>
            <a:rect r="r" b="b" t="t" l="l"/>
            <a:pathLst>
              <a:path h="5498116" w="8115300">
                <a:moveTo>
                  <a:pt x="0" y="0"/>
                </a:moveTo>
                <a:lnTo>
                  <a:pt x="8115300" y="0"/>
                </a:lnTo>
                <a:lnTo>
                  <a:pt x="8115300" y="5498116"/>
                </a:lnTo>
                <a:lnTo>
                  <a:pt x="0" y="549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470" y="2170382"/>
            <a:ext cx="8115300" cy="5498116"/>
          </a:xfrm>
          <a:custGeom>
            <a:avLst/>
            <a:gdLst/>
            <a:ahLst/>
            <a:cxnLst/>
            <a:rect r="r" b="b" t="t" l="l"/>
            <a:pathLst>
              <a:path h="5498116" w="8115300">
                <a:moveTo>
                  <a:pt x="0" y="0"/>
                </a:moveTo>
                <a:lnTo>
                  <a:pt x="8115300" y="0"/>
                </a:lnTo>
                <a:lnTo>
                  <a:pt x="8115300" y="5498116"/>
                </a:lnTo>
                <a:lnTo>
                  <a:pt x="0" y="549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316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30764" y="4100519"/>
            <a:ext cx="7026471" cy="180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b="true" sz="9999" spc="51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316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63255" y="4100512"/>
            <a:ext cx="2961489" cy="180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99"/>
              </a:lnSpc>
            </a:pPr>
            <a:r>
              <a:rPr lang="en-US" sz="9999" spc="51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Q&amp;A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316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40360" y="3152775"/>
            <a:ext cx="4207280" cy="369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b="true" sz="9999" spc="51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본론 (구직)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316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40360" y="3152775"/>
            <a:ext cx="4207280" cy="369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b="true" sz="9999" spc="51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본론 (구인)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6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35249" y="1985390"/>
            <a:ext cx="4629150" cy="82296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981825" y="1985390"/>
            <a:ext cx="4629150" cy="822960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401085" y="2057400"/>
            <a:ext cx="462915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345594" y="1307393"/>
            <a:ext cx="3408460" cy="39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b="true" sz="2160" spc="112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구인자의 구직자평가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92170" y="1142762"/>
            <a:ext cx="3408460" cy="39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b="true" sz="2160" spc="112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구인글작성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46446" y="962025"/>
            <a:ext cx="3408460" cy="80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b="true" sz="2160" spc="112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면접수락(포폴확인), 면접메모, 최종수락, 글마감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316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38525" y="4100519"/>
            <a:ext cx="8010951" cy="180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b="true" sz="9999" spc="51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소개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6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73469" y="1888556"/>
            <a:ext cx="4629150" cy="82296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35249" y="1888556"/>
            <a:ext cx="4629150" cy="822960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536765" y="1888556"/>
            <a:ext cx="462915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345594" y="1307393"/>
            <a:ext cx="3408460" cy="39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b="true" sz="2160" spc="112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포폴등록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92170" y="1142762"/>
            <a:ext cx="3408460" cy="39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b="true" sz="2160" spc="112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지원하기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46446" y="962025"/>
            <a:ext cx="3408460" cy="39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b="true" sz="2160" spc="112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회원가입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9968" y="3490148"/>
            <a:ext cx="5564186" cy="5387547"/>
            <a:chOff x="0" y="0"/>
            <a:chExt cx="1465465" cy="14189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5465" cy="1418942"/>
            </a:xfrm>
            <a:custGeom>
              <a:avLst/>
              <a:gdLst/>
              <a:ahLst/>
              <a:cxnLst/>
              <a:rect r="r" b="b" t="t" l="l"/>
              <a:pathLst>
                <a:path h="1418942" w="1465465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42028" y="3490148"/>
            <a:ext cx="5564186" cy="5387547"/>
            <a:chOff x="0" y="0"/>
            <a:chExt cx="1465465" cy="14189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5465" cy="1418942"/>
            </a:xfrm>
            <a:custGeom>
              <a:avLst/>
              <a:gdLst/>
              <a:ahLst/>
              <a:cxnLst/>
              <a:rect r="r" b="b" t="t" l="l"/>
              <a:pathLst>
                <a:path h="1418942" w="1465465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0800000">
            <a:off x="8747257" y="5677268"/>
            <a:ext cx="793487" cy="1295488"/>
          </a:xfrm>
          <a:custGeom>
            <a:avLst/>
            <a:gdLst/>
            <a:ahLst/>
            <a:cxnLst/>
            <a:rect r="r" b="b" t="t" l="l"/>
            <a:pathLst>
              <a:path h="1295488" w="793487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7165" y="457200"/>
            <a:ext cx="541323" cy="401564"/>
          </a:xfrm>
          <a:custGeom>
            <a:avLst/>
            <a:gdLst/>
            <a:ahLst/>
            <a:cxnLst/>
            <a:rect r="r" b="b" t="t" l="l"/>
            <a:pathLst>
              <a:path h="401564" w="541323">
                <a:moveTo>
                  <a:pt x="0" y="0"/>
                </a:moveTo>
                <a:lnTo>
                  <a:pt x="541324" y="0"/>
                </a:lnTo>
                <a:lnTo>
                  <a:pt x="541324" y="401564"/>
                </a:lnTo>
                <a:lnTo>
                  <a:pt x="0" y="40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19968" y="3509929"/>
            <a:ext cx="5564186" cy="1008509"/>
          </a:xfrm>
          <a:custGeom>
            <a:avLst/>
            <a:gdLst/>
            <a:ahLst/>
            <a:cxnLst/>
            <a:rect r="r" b="b" t="t" l="l"/>
            <a:pathLst>
              <a:path h="1008509" w="5564186">
                <a:moveTo>
                  <a:pt x="0" y="0"/>
                </a:moveTo>
                <a:lnTo>
                  <a:pt x="5564186" y="0"/>
                </a:lnTo>
                <a:lnTo>
                  <a:pt x="5564186" y="1008508"/>
                </a:lnTo>
                <a:lnTo>
                  <a:pt x="0" y="1008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76250"/>
            <a:ext cx="390040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차별성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142028" y="3509929"/>
            <a:ext cx="5564186" cy="1008509"/>
          </a:xfrm>
          <a:custGeom>
            <a:avLst/>
            <a:gdLst/>
            <a:ahLst/>
            <a:cxnLst/>
            <a:rect r="r" b="b" t="t" l="l"/>
            <a:pathLst>
              <a:path h="1008509" w="5564186">
                <a:moveTo>
                  <a:pt x="0" y="0"/>
                </a:moveTo>
                <a:lnTo>
                  <a:pt x="5564185" y="0"/>
                </a:lnTo>
                <a:lnTo>
                  <a:pt x="5564185" y="1008508"/>
                </a:lnTo>
                <a:lnTo>
                  <a:pt x="0" y="1008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469107" y="3812888"/>
            <a:ext cx="3900405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해당 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36926" y="5067300"/>
            <a:ext cx="5269288" cy="199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 spc="140" b="tru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간편함을 중심으로 카테고리의 전문성과 평가를 추가해 프리랜서들이 언제든 일자리를 편하게 찾을 </a:t>
            </a: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 있게 함.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71328" y="1820733"/>
            <a:ext cx="5745344" cy="65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69"/>
              </a:lnSpc>
              <a:spcBef>
                <a:spcPct val="0"/>
              </a:spcBef>
            </a:pPr>
            <a:r>
              <a:rPr lang="en-US" b="true" sz="4699" spc="244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임금 지급 관여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07855" y="3812888"/>
            <a:ext cx="3900405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3199" spc="16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 서비스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14866" y="5067300"/>
            <a:ext cx="5269288" cy="148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 spc="14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전문성, 간편함, 평가</a:t>
            </a: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699" spc="14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세가지 요소가 모두 존재하는 서비스가 존재하지 않음.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9968" y="3490148"/>
            <a:ext cx="5564186" cy="5387547"/>
            <a:chOff x="0" y="0"/>
            <a:chExt cx="1465465" cy="14189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5465" cy="1418942"/>
            </a:xfrm>
            <a:custGeom>
              <a:avLst/>
              <a:gdLst/>
              <a:ahLst/>
              <a:cxnLst/>
              <a:rect r="r" b="b" t="t" l="l"/>
              <a:pathLst>
                <a:path h="1418942" w="1465465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42028" y="3490148"/>
            <a:ext cx="5564186" cy="5387547"/>
            <a:chOff x="0" y="0"/>
            <a:chExt cx="1465465" cy="14189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5465" cy="1418942"/>
            </a:xfrm>
            <a:custGeom>
              <a:avLst/>
              <a:gdLst/>
              <a:ahLst/>
              <a:cxnLst/>
              <a:rect r="r" b="b" t="t" l="l"/>
              <a:pathLst>
                <a:path h="1418942" w="1465465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0800000">
            <a:off x="8747257" y="5677268"/>
            <a:ext cx="793487" cy="1295488"/>
          </a:xfrm>
          <a:custGeom>
            <a:avLst/>
            <a:gdLst/>
            <a:ahLst/>
            <a:cxnLst/>
            <a:rect r="r" b="b" t="t" l="l"/>
            <a:pathLst>
              <a:path h="1295488" w="793487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7165" y="457200"/>
            <a:ext cx="541323" cy="401564"/>
          </a:xfrm>
          <a:custGeom>
            <a:avLst/>
            <a:gdLst/>
            <a:ahLst/>
            <a:cxnLst/>
            <a:rect r="r" b="b" t="t" l="l"/>
            <a:pathLst>
              <a:path h="401564" w="541323">
                <a:moveTo>
                  <a:pt x="0" y="0"/>
                </a:moveTo>
                <a:lnTo>
                  <a:pt x="541324" y="0"/>
                </a:lnTo>
                <a:lnTo>
                  <a:pt x="541324" y="401564"/>
                </a:lnTo>
                <a:lnTo>
                  <a:pt x="0" y="40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19968" y="3509929"/>
            <a:ext cx="5564186" cy="1008509"/>
          </a:xfrm>
          <a:custGeom>
            <a:avLst/>
            <a:gdLst/>
            <a:ahLst/>
            <a:cxnLst/>
            <a:rect r="r" b="b" t="t" l="l"/>
            <a:pathLst>
              <a:path h="1008509" w="5564186">
                <a:moveTo>
                  <a:pt x="0" y="0"/>
                </a:moveTo>
                <a:lnTo>
                  <a:pt x="5564186" y="0"/>
                </a:lnTo>
                <a:lnTo>
                  <a:pt x="5564186" y="1008508"/>
                </a:lnTo>
                <a:lnTo>
                  <a:pt x="0" y="1008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76250"/>
            <a:ext cx="390040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차별성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142028" y="3509929"/>
            <a:ext cx="5564186" cy="1008509"/>
          </a:xfrm>
          <a:custGeom>
            <a:avLst/>
            <a:gdLst/>
            <a:ahLst/>
            <a:cxnLst/>
            <a:rect r="r" b="b" t="t" l="l"/>
            <a:pathLst>
              <a:path h="1008509" w="5564186">
                <a:moveTo>
                  <a:pt x="0" y="0"/>
                </a:moveTo>
                <a:lnTo>
                  <a:pt x="5564185" y="0"/>
                </a:lnTo>
                <a:lnTo>
                  <a:pt x="5564185" y="1008508"/>
                </a:lnTo>
                <a:lnTo>
                  <a:pt x="0" y="1008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469107" y="3812888"/>
            <a:ext cx="3900405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해당 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74236" y="5067300"/>
            <a:ext cx="4834024" cy="2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 spc="14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이메일, 연락처 등 게시</a:t>
            </a:r>
          </a:p>
          <a:p>
            <a:pPr algn="l">
              <a:lnSpc>
                <a:spcPts val="4050"/>
              </a:lnSpc>
            </a:pPr>
            <a:r>
              <a:rPr lang="en-US" sz="2700" spc="14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고용자와 구직자 간접 연결</a:t>
            </a:r>
          </a:p>
          <a:p>
            <a:pPr algn="l">
              <a:lnSpc>
                <a:spcPts val="4050"/>
              </a:lnSpc>
            </a:pPr>
          </a:p>
          <a:p>
            <a:pPr algn="l" marL="0" indent="0" lvl="0">
              <a:lnSpc>
                <a:spcPts val="4050"/>
              </a:lnSpc>
              <a:spcBef>
                <a:spcPct val="0"/>
              </a:spcBef>
            </a:pPr>
            <a:r>
              <a:rPr lang="en-US" sz="2700" spc="14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구직자의 프로필 및 이력 확인이 어려움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36926" y="5067300"/>
            <a:ext cx="5269288" cy="199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 spc="140" b="tru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고용자와 구직자를 직접 연결</a:t>
            </a:r>
          </a:p>
          <a:p>
            <a:pPr algn="l">
              <a:lnSpc>
                <a:spcPts val="4049"/>
              </a:lnSpc>
            </a:pP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  <a:r>
              <a:rPr lang="en-US" b="true" sz="2699" spc="14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내에서 구직자의 프로필 및 이력 정보를 빠르게 확인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71328" y="1820733"/>
            <a:ext cx="5745344" cy="65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69"/>
              </a:lnSpc>
              <a:spcBef>
                <a:spcPct val="0"/>
              </a:spcBef>
            </a:pPr>
            <a:r>
              <a:rPr lang="en-US" b="true" sz="4699" spc="244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이력 확인 간소화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07855" y="3812888"/>
            <a:ext cx="3900405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3199" spc="16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 서비스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17165" y="457200"/>
            <a:ext cx="541323" cy="401564"/>
          </a:xfrm>
          <a:custGeom>
            <a:avLst/>
            <a:gdLst/>
            <a:ahLst/>
            <a:cxnLst/>
            <a:rect r="r" b="b" t="t" l="l"/>
            <a:pathLst>
              <a:path h="401564" w="541323">
                <a:moveTo>
                  <a:pt x="0" y="0"/>
                </a:moveTo>
                <a:lnTo>
                  <a:pt x="541324" y="0"/>
                </a:lnTo>
                <a:lnTo>
                  <a:pt x="541324" y="401564"/>
                </a:lnTo>
                <a:lnTo>
                  <a:pt x="0" y="40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84456"/>
            <a:ext cx="7244061" cy="8509954"/>
          </a:xfrm>
          <a:custGeom>
            <a:avLst/>
            <a:gdLst/>
            <a:ahLst/>
            <a:cxnLst/>
            <a:rect r="r" b="b" t="t" l="l"/>
            <a:pathLst>
              <a:path h="8509954" w="7244061">
                <a:moveTo>
                  <a:pt x="0" y="0"/>
                </a:moveTo>
                <a:lnTo>
                  <a:pt x="7244061" y="0"/>
                </a:lnTo>
                <a:lnTo>
                  <a:pt x="7244061" y="8509954"/>
                </a:lnTo>
                <a:lnTo>
                  <a:pt x="0" y="8509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82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72761" y="1840118"/>
            <a:ext cx="7239824" cy="6702015"/>
          </a:xfrm>
          <a:custGeom>
            <a:avLst/>
            <a:gdLst/>
            <a:ahLst/>
            <a:cxnLst/>
            <a:rect r="r" b="b" t="t" l="l"/>
            <a:pathLst>
              <a:path h="6702015" w="7239824">
                <a:moveTo>
                  <a:pt x="0" y="0"/>
                </a:moveTo>
                <a:lnTo>
                  <a:pt x="7239824" y="0"/>
                </a:lnTo>
                <a:lnTo>
                  <a:pt x="7239824" y="6702014"/>
                </a:lnTo>
                <a:lnTo>
                  <a:pt x="0" y="6702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6229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76250"/>
            <a:ext cx="192085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시장현황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29607" y="1520670"/>
            <a:ext cx="5196602" cy="3520698"/>
          </a:xfrm>
          <a:custGeom>
            <a:avLst/>
            <a:gdLst/>
            <a:ahLst/>
            <a:cxnLst/>
            <a:rect r="r" b="b" t="t" l="l"/>
            <a:pathLst>
              <a:path h="3520698" w="5196602">
                <a:moveTo>
                  <a:pt x="0" y="0"/>
                </a:moveTo>
                <a:lnTo>
                  <a:pt x="5196601" y="0"/>
                </a:lnTo>
                <a:lnTo>
                  <a:pt x="5196601" y="3520698"/>
                </a:lnTo>
                <a:lnTo>
                  <a:pt x="0" y="3520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2862" y="1666540"/>
            <a:ext cx="2926595" cy="3179554"/>
          </a:xfrm>
          <a:custGeom>
            <a:avLst/>
            <a:gdLst/>
            <a:ahLst/>
            <a:cxnLst/>
            <a:rect r="r" b="b" t="t" l="l"/>
            <a:pathLst>
              <a:path h="3179554" w="2926595">
                <a:moveTo>
                  <a:pt x="0" y="0"/>
                </a:moveTo>
                <a:lnTo>
                  <a:pt x="2926595" y="0"/>
                </a:lnTo>
                <a:lnTo>
                  <a:pt x="2926595" y="3179555"/>
                </a:lnTo>
                <a:lnTo>
                  <a:pt x="0" y="3179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21" t="0" r="-432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29607" y="5736776"/>
            <a:ext cx="5196602" cy="3520698"/>
          </a:xfrm>
          <a:custGeom>
            <a:avLst/>
            <a:gdLst/>
            <a:ahLst/>
            <a:cxnLst/>
            <a:rect r="r" b="b" t="t" l="l"/>
            <a:pathLst>
              <a:path h="3520698" w="5196602">
                <a:moveTo>
                  <a:pt x="0" y="0"/>
                </a:moveTo>
                <a:lnTo>
                  <a:pt x="5196601" y="0"/>
                </a:lnTo>
                <a:lnTo>
                  <a:pt x="5196601" y="3520698"/>
                </a:lnTo>
                <a:lnTo>
                  <a:pt x="0" y="352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22387" y="6003393"/>
            <a:ext cx="3077716" cy="3077716"/>
          </a:xfrm>
          <a:custGeom>
            <a:avLst/>
            <a:gdLst/>
            <a:ahLst/>
            <a:cxnLst/>
            <a:rect r="r" b="b" t="t" l="l"/>
            <a:pathLst>
              <a:path h="3077716" w="3077716">
                <a:moveTo>
                  <a:pt x="0" y="0"/>
                </a:moveTo>
                <a:lnTo>
                  <a:pt x="3077716" y="0"/>
                </a:lnTo>
                <a:lnTo>
                  <a:pt x="3077716" y="3077716"/>
                </a:lnTo>
                <a:lnTo>
                  <a:pt x="0" y="3077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7165" y="457319"/>
            <a:ext cx="541323" cy="401564"/>
          </a:xfrm>
          <a:custGeom>
            <a:avLst/>
            <a:gdLst/>
            <a:ahLst/>
            <a:cxnLst/>
            <a:rect r="r" b="b" t="t" l="l"/>
            <a:pathLst>
              <a:path h="401564" w="541323">
                <a:moveTo>
                  <a:pt x="0" y="0"/>
                </a:moveTo>
                <a:lnTo>
                  <a:pt x="541324" y="0"/>
                </a:lnTo>
                <a:lnTo>
                  <a:pt x="541324" y="401563"/>
                </a:lnTo>
                <a:lnTo>
                  <a:pt x="0" y="401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76369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페르소나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1558770"/>
            <a:ext cx="6610114" cy="288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0"/>
              </a:lnSpc>
            </a:pPr>
            <a:r>
              <a:rPr lang="en-US" sz="3473" spc="180" b="tru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이름 : 김경석</a:t>
            </a:r>
          </a:p>
          <a:p>
            <a:pPr algn="l">
              <a:lnSpc>
                <a:spcPts val="3820"/>
              </a:lnSpc>
            </a:pPr>
          </a:p>
          <a:p>
            <a:pPr algn="l">
              <a:lnSpc>
                <a:spcPts val="3820"/>
              </a:lnSpc>
            </a:pPr>
            <a:r>
              <a:rPr lang="en-US" sz="3473" spc="180" b="tru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직업 : 촬영업계 프리랜서</a:t>
            </a:r>
          </a:p>
          <a:p>
            <a:pPr algn="l">
              <a:lnSpc>
                <a:spcPts val="3820"/>
              </a:lnSpc>
            </a:pPr>
          </a:p>
          <a:p>
            <a:pPr algn="l">
              <a:lnSpc>
                <a:spcPts val="3820"/>
              </a:lnSpc>
              <a:spcBef>
                <a:spcPct val="0"/>
              </a:spcBef>
            </a:pPr>
            <a:r>
              <a:rPr lang="en-US" b="true" sz="3473" spc="18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상황 : 현재 일이 없어 카카오톡 오픈톡을 들어가 일감을 구하는중.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965957"/>
            <a:ext cx="6610114" cy="288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0"/>
              </a:lnSpc>
            </a:pPr>
            <a:r>
              <a:rPr lang="en-US" sz="3473" spc="180" b="tru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이름 : 김한진</a:t>
            </a:r>
          </a:p>
          <a:p>
            <a:pPr algn="l">
              <a:lnSpc>
                <a:spcPts val="3820"/>
              </a:lnSpc>
            </a:pPr>
          </a:p>
          <a:p>
            <a:pPr algn="l">
              <a:lnSpc>
                <a:spcPts val="3820"/>
              </a:lnSpc>
            </a:pPr>
            <a:r>
              <a:rPr lang="en-US" sz="3473" spc="180" b="tru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직업 : 촬영감독</a:t>
            </a:r>
          </a:p>
          <a:p>
            <a:pPr algn="l">
              <a:lnSpc>
                <a:spcPts val="3820"/>
              </a:lnSpc>
            </a:pPr>
          </a:p>
          <a:p>
            <a:pPr algn="l">
              <a:lnSpc>
                <a:spcPts val="3820"/>
              </a:lnSpc>
              <a:spcBef>
                <a:spcPct val="0"/>
              </a:spcBef>
            </a:pPr>
            <a:r>
              <a:rPr lang="en-US" b="true" sz="3473" spc="180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상황 : 당장 내일 촬영인데 직원이 부족해 구인구직이 시급함.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59368" y="1741385"/>
            <a:ext cx="15969265" cy="7247143"/>
            <a:chOff x="0" y="0"/>
            <a:chExt cx="4205897" cy="19087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5897" cy="1908713"/>
            </a:xfrm>
            <a:custGeom>
              <a:avLst/>
              <a:gdLst/>
              <a:ahLst/>
              <a:cxnLst/>
              <a:rect r="r" b="b" t="t" l="l"/>
              <a:pathLst>
                <a:path h="1908713" w="4205897">
                  <a:moveTo>
                    <a:pt x="14544" y="0"/>
                  </a:moveTo>
                  <a:lnTo>
                    <a:pt x="4191353" y="0"/>
                  </a:lnTo>
                  <a:cubicBezTo>
                    <a:pt x="4199386" y="0"/>
                    <a:pt x="4205897" y="6512"/>
                    <a:pt x="4205897" y="14544"/>
                  </a:cubicBezTo>
                  <a:lnTo>
                    <a:pt x="4205897" y="1894168"/>
                  </a:lnTo>
                  <a:cubicBezTo>
                    <a:pt x="4205897" y="1902201"/>
                    <a:pt x="4199386" y="1908713"/>
                    <a:pt x="4191353" y="1908713"/>
                  </a:cubicBezTo>
                  <a:lnTo>
                    <a:pt x="14544" y="1908713"/>
                  </a:lnTo>
                  <a:cubicBezTo>
                    <a:pt x="10687" y="1908713"/>
                    <a:pt x="6987" y="1907180"/>
                    <a:pt x="4260" y="1904453"/>
                  </a:cubicBezTo>
                  <a:cubicBezTo>
                    <a:pt x="1532" y="1901725"/>
                    <a:pt x="0" y="1898026"/>
                    <a:pt x="0" y="1894168"/>
                  </a:cubicBezTo>
                  <a:lnTo>
                    <a:pt x="0" y="14544"/>
                  </a:lnTo>
                  <a:cubicBezTo>
                    <a:pt x="0" y="6512"/>
                    <a:pt x="6512" y="0"/>
                    <a:pt x="14544" y="0"/>
                  </a:cubicBezTo>
                  <a:close/>
                </a:path>
              </a:pathLst>
            </a:custGeom>
            <a:solidFill>
              <a:srgbClr val="3160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05897" cy="1965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7165" y="457200"/>
            <a:ext cx="541323" cy="401564"/>
          </a:xfrm>
          <a:custGeom>
            <a:avLst/>
            <a:gdLst/>
            <a:ahLst/>
            <a:cxnLst/>
            <a:rect r="r" b="b" t="t" l="l"/>
            <a:pathLst>
              <a:path h="401564" w="541323">
                <a:moveTo>
                  <a:pt x="0" y="0"/>
                </a:moveTo>
                <a:lnTo>
                  <a:pt x="541324" y="0"/>
                </a:lnTo>
                <a:lnTo>
                  <a:pt x="541324" y="401564"/>
                </a:lnTo>
                <a:lnTo>
                  <a:pt x="0" y="40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94471" y="1899357"/>
            <a:ext cx="4793942" cy="4114800"/>
          </a:xfrm>
          <a:custGeom>
            <a:avLst/>
            <a:gdLst/>
            <a:ahLst/>
            <a:cxnLst/>
            <a:rect r="r" b="b" t="t" l="l"/>
            <a:pathLst>
              <a:path h="4114800" w="4793942">
                <a:moveTo>
                  <a:pt x="0" y="0"/>
                </a:moveTo>
                <a:lnTo>
                  <a:pt x="4793941" y="0"/>
                </a:lnTo>
                <a:lnTo>
                  <a:pt x="47939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2179" y="3307556"/>
            <a:ext cx="3111817" cy="4114800"/>
          </a:xfrm>
          <a:custGeom>
            <a:avLst/>
            <a:gdLst/>
            <a:ahLst/>
            <a:cxnLst/>
            <a:rect r="r" b="b" t="t" l="l"/>
            <a:pathLst>
              <a:path h="4114800" w="3111817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76250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8332" y="2344492"/>
            <a:ext cx="1704299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44269" y="6345620"/>
            <a:ext cx="1704299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0780" y="4321285"/>
            <a:ext cx="1704299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44269" y="2812256"/>
            <a:ext cx="595270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9"/>
              </a:lnSpc>
              <a:spcBef>
                <a:spcPct val="0"/>
              </a:spcBef>
            </a:pPr>
            <a:r>
              <a:rPr lang="en-US" sz="2499" spc="12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고용주에 대한 피고용인의 평가 (ex. 당근 온도, 배민 별점 등) 반대로도 가능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44269" y="6814884"/>
            <a:ext cx="5293822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12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고용주의 입금자명 표시(기업이름, 입금자명 일치)</a:t>
            </a:r>
          </a:p>
          <a:p>
            <a:pPr algn="l" marL="0" indent="0" lvl="0">
              <a:lnSpc>
                <a:spcPts val="3749"/>
              </a:lnSpc>
              <a:spcBef>
                <a:spcPct val="0"/>
              </a:spcBef>
            </a:pPr>
            <a:r>
              <a:rPr lang="en-US" sz="2499" spc="12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임금 지불 시 고용자가 입금자명 작성 + 송금화면 캡쳐 사진 업로드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60780" y="4836591"/>
            <a:ext cx="548690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9"/>
              </a:lnSpc>
              <a:spcBef>
                <a:spcPct val="0"/>
              </a:spcBef>
            </a:pPr>
            <a:r>
              <a:rPr lang="en-US" sz="2499" spc="129" strike="noStrike" u="none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업무 별 카테고리 세분화, 카테고리 별 모아보기 기능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675942" y="1907468"/>
            <a:ext cx="8815253" cy="3110962"/>
          </a:xfrm>
          <a:custGeom>
            <a:avLst/>
            <a:gdLst/>
            <a:ahLst/>
            <a:cxnLst/>
            <a:rect r="r" b="b" t="t" l="l"/>
            <a:pathLst>
              <a:path h="3110962" w="8815253">
                <a:moveTo>
                  <a:pt x="0" y="0"/>
                </a:moveTo>
                <a:lnTo>
                  <a:pt x="8815253" y="0"/>
                </a:lnTo>
                <a:lnTo>
                  <a:pt x="8815253" y="3110962"/>
                </a:lnTo>
                <a:lnTo>
                  <a:pt x="0" y="31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47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75942" y="5578412"/>
            <a:ext cx="8815253" cy="3679888"/>
          </a:xfrm>
          <a:custGeom>
            <a:avLst/>
            <a:gdLst/>
            <a:ahLst/>
            <a:cxnLst/>
            <a:rect r="r" b="b" t="t" l="l"/>
            <a:pathLst>
              <a:path h="3679888" w="8815253">
                <a:moveTo>
                  <a:pt x="0" y="0"/>
                </a:moveTo>
                <a:lnTo>
                  <a:pt x="8815253" y="0"/>
                </a:lnTo>
                <a:lnTo>
                  <a:pt x="8815253" y="3679888"/>
                </a:lnTo>
                <a:lnTo>
                  <a:pt x="0" y="3679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5303" y="9448800"/>
            <a:ext cx="3220831" cy="17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8"/>
              </a:lnSpc>
              <a:spcBef>
                <a:spcPct val="0"/>
              </a:spcBef>
            </a:pPr>
            <a:r>
              <a:rPr lang="en-US" b="true" sz="1316" spc="68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실제상황을 바탕으로 연출된 사진입니다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75942" y="1076325"/>
            <a:ext cx="9714599" cy="66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8"/>
              </a:lnSpc>
              <a:spcBef>
                <a:spcPct val="0"/>
              </a:spcBef>
            </a:pPr>
            <a:r>
              <a:rPr lang="en-US" b="true" sz="4752" spc="24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카카오톡에서 진행되는 현재 상황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76250" y="571500"/>
            <a:ext cx="2525845" cy="496668"/>
            <a:chOff x="0" y="0"/>
            <a:chExt cx="3367793" cy="66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95831" y="19050"/>
              <a:ext cx="2271962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문제상황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710738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499182" y="1395367"/>
            <a:ext cx="5289636" cy="8050710"/>
          </a:xfrm>
          <a:custGeom>
            <a:avLst/>
            <a:gdLst/>
            <a:ahLst/>
            <a:cxnLst/>
            <a:rect r="r" b="b" t="t" l="l"/>
            <a:pathLst>
              <a:path h="8050710" w="5289636">
                <a:moveTo>
                  <a:pt x="0" y="0"/>
                </a:moveTo>
                <a:lnTo>
                  <a:pt x="5289636" y="0"/>
                </a:lnTo>
                <a:lnTo>
                  <a:pt x="5289636" y="8050710"/>
                </a:lnTo>
                <a:lnTo>
                  <a:pt x="0" y="8050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5303" y="9465127"/>
            <a:ext cx="3220831" cy="17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8"/>
              </a:lnSpc>
              <a:spcBef>
                <a:spcPct val="0"/>
              </a:spcBef>
            </a:pPr>
            <a:r>
              <a:rPr lang="en-US" b="true" sz="1316" spc="68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실제상황을 바탕으로 연출된 사진입니다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90867" y="1264786"/>
            <a:ext cx="6885990" cy="65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  <a:spcBef>
                <a:spcPct val="0"/>
              </a:spcBef>
            </a:pPr>
            <a:r>
              <a:rPr lang="en-US" b="true" sz="4704" spc="244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복잡한 구인구직 커뮤니티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76250" y="587827"/>
            <a:ext cx="2525845" cy="496668"/>
            <a:chOff x="0" y="0"/>
            <a:chExt cx="3367793" cy="662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095831" y="19050"/>
              <a:ext cx="2271962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문제상황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886182"/>
            <a:ext cx="8115300" cy="4372118"/>
          </a:xfrm>
          <a:custGeom>
            <a:avLst/>
            <a:gdLst/>
            <a:ahLst/>
            <a:cxnLst/>
            <a:rect r="r" b="b" t="t" l="l"/>
            <a:pathLst>
              <a:path h="4372118" w="8115300">
                <a:moveTo>
                  <a:pt x="0" y="0"/>
                </a:moveTo>
                <a:lnTo>
                  <a:pt x="8115300" y="0"/>
                </a:lnTo>
                <a:lnTo>
                  <a:pt x="8115300" y="4372118"/>
                </a:lnTo>
                <a:lnTo>
                  <a:pt x="0" y="4372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43451"/>
            <a:ext cx="8115300" cy="2749058"/>
          </a:xfrm>
          <a:custGeom>
            <a:avLst/>
            <a:gdLst/>
            <a:ahLst/>
            <a:cxnLst/>
            <a:rect r="r" b="b" t="t" l="l"/>
            <a:pathLst>
              <a:path h="2749058" w="8115300">
                <a:moveTo>
                  <a:pt x="0" y="0"/>
                </a:moveTo>
                <a:lnTo>
                  <a:pt x="8115300" y="0"/>
                </a:lnTo>
                <a:lnTo>
                  <a:pt x="8115300" y="2749058"/>
                </a:lnTo>
                <a:lnTo>
                  <a:pt x="0" y="2749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54833" y="1443451"/>
            <a:ext cx="3517306" cy="7775919"/>
          </a:xfrm>
          <a:custGeom>
            <a:avLst/>
            <a:gdLst/>
            <a:ahLst/>
            <a:cxnLst/>
            <a:rect r="r" b="b" t="t" l="l"/>
            <a:pathLst>
              <a:path h="7775919" w="3517306">
                <a:moveTo>
                  <a:pt x="0" y="0"/>
                </a:moveTo>
                <a:lnTo>
                  <a:pt x="3517306" y="0"/>
                </a:lnTo>
                <a:lnTo>
                  <a:pt x="3517306" y="7775919"/>
                </a:lnTo>
                <a:lnTo>
                  <a:pt x="0" y="7775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1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30131" y="1443451"/>
            <a:ext cx="3890343" cy="7814849"/>
          </a:xfrm>
          <a:custGeom>
            <a:avLst/>
            <a:gdLst/>
            <a:ahLst/>
            <a:cxnLst/>
            <a:rect r="r" b="b" t="t" l="l"/>
            <a:pathLst>
              <a:path h="7814849" w="3890343">
                <a:moveTo>
                  <a:pt x="0" y="0"/>
                </a:moveTo>
                <a:lnTo>
                  <a:pt x="3890344" y="0"/>
                </a:lnTo>
                <a:lnTo>
                  <a:pt x="3890344" y="7814849"/>
                </a:lnTo>
                <a:lnTo>
                  <a:pt x="0" y="7814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3" t="-7481" r="-33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5303" y="9448800"/>
            <a:ext cx="3220831" cy="17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8"/>
              </a:lnSpc>
              <a:spcBef>
                <a:spcPct val="0"/>
              </a:spcBef>
            </a:pPr>
            <a:r>
              <a:rPr lang="en-US" b="true" sz="1316" spc="68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실제상황을 바탕으로 연출된 사진입니다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76250" y="571500"/>
            <a:ext cx="2525845" cy="496668"/>
            <a:chOff x="0" y="0"/>
            <a:chExt cx="3367793" cy="66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95831" y="19050"/>
              <a:ext cx="2271962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문제상황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336454" y="1373925"/>
            <a:ext cx="9615091" cy="7884375"/>
          </a:xfrm>
          <a:custGeom>
            <a:avLst/>
            <a:gdLst/>
            <a:ahLst/>
            <a:cxnLst/>
            <a:rect r="r" b="b" t="t" l="l"/>
            <a:pathLst>
              <a:path h="7884375" w="9615091">
                <a:moveTo>
                  <a:pt x="0" y="0"/>
                </a:moveTo>
                <a:lnTo>
                  <a:pt x="9615092" y="0"/>
                </a:lnTo>
                <a:lnTo>
                  <a:pt x="9615092" y="7884375"/>
                </a:lnTo>
                <a:lnTo>
                  <a:pt x="0" y="788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5303" y="9448800"/>
            <a:ext cx="3220831" cy="17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8"/>
              </a:lnSpc>
              <a:spcBef>
                <a:spcPct val="0"/>
              </a:spcBef>
            </a:pPr>
            <a:r>
              <a:rPr lang="en-US" b="true" sz="1316" spc="68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실제상황을 바탕으로 연출된 사진입니다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90867" y="504825"/>
            <a:ext cx="6885990" cy="65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  <a:spcBef>
                <a:spcPct val="0"/>
              </a:spcBef>
            </a:pPr>
            <a:r>
              <a:rPr lang="en-US" b="true" sz="4704" spc="244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복잡한 구인구직 커뮤니티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76250" y="571500"/>
            <a:ext cx="2525845" cy="496668"/>
            <a:chOff x="0" y="0"/>
            <a:chExt cx="3367793" cy="662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095831" y="19050"/>
              <a:ext cx="2271962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문제상황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985760" y="3543278"/>
            <a:ext cx="1419697" cy="1419697"/>
          </a:xfrm>
          <a:custGeom>
            <a:avLst/>
            <a:gdLst/>
            <a:ahLst/>
            <a:cxnLst/>
            <a:rect r="r" b="b" t="t" l="l"/>
            <a:pathLst>
              <a:path h="1419697" w="1419697">
                <a:moveTo>
                  <a:pt x="0" y="0"/>
                </a:moveTo>
                <a:lnTo>
                  <a:pt x="1419697" y="0"/>
                </a:lnTo>
                <a:lnTo>
                  <a:pt x="1419697" y="1419697"/>
                </a:lnTo>
                <a:lnTo>
                  <a:pt x="0" y="1419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7327" y="2620716"/>
            <a:ext cx="3981489" cy="3264821"/>
          </a:xfrm>
          <a:custGeom>
            <a:avLst/>
            <a:gdLst/>
            <a:ahLst/>
            <a:cxnLst/>
            <a:rect r="r" b="b" t="t" l="l"/>
            <a:pathLst>
              <a:path h="3264821" w="3981489">
                <a:moveTo>
                  <a:pt x="0" y="0"/>
                </a:moveTo>
                <a:lnTo>
                  <a:pt x="3981490" y="0"/>
                </a:lnTo>
                <a:lnTo>
                  <a:pt x="3981490" y="3264821"/>
                </a:lnTo>
                <a:lnTo>
                  <a:pt x="0" y="3264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9842" y="3543278"/>
            <a:ext cx="1419697" cy="1419697"/>
          </a:xfrm>
          <a:custGeom>
            <a:avLst/>
            <a:gdLst/>
            <a:ahLst/>
            <a:cxnLst/>
            <a:rect r="r" b="b" t="t" l="l"/>
            <a:pathLst>
              <a:path h="1419697" w="1419697">
                <a:moveTo>
                  <a:pt x="0" y="0"/>
                </a:moveTo>
                <a:lnTo>
                  <a:pt x="1419697" y="0"/>
                </a:lnTo>
                <a:lnTo>
                  <a:pt x="1419697" y="1419697"/>
                </a:lnTo>
                <a:lnTo>
                  <a:pt x="0" y="1419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05457" y="2369089"/>
            <a:ext cx="4595215" cy="3768077"/>
          </a:xfrm>
          <a:custGeom>
            <a:avLst/>
            <a:gdLst/>
            <a:ahLst/>
            <a:cxnLst/>
            <a:rect r="r" b="b" t="t" l="l"/>
            <a:pathLst>
              <a:path h="3768077" w="4595215">
                <a:moveTo>
                  <a:pt x="0" y="0"/>
                </a:moveTo>
                <a:lnTo>
                  <a:pt x="4595216" y="0"/>
                </a:lnTo>
                <a:lnTo>
                  <a:pt x="4595216" y="3768076"/>
                </a:lnTo>
                <a:lnTo>
                  <a:pt x="0" y="3768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76250" y="571500"/>
            <a:ext cx="2525845" cy="496668"/>
            <a:chOff x="0" y="0"/>
            <a:chExt cx="3367793" cy="66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95831" y="19050"/>
              <a:ext cx="2271962" cy="64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레퍼런스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758099" y="1702597"/>
            <a:ext cx="2588679" cy="4434569"/>
          </a:xfrm>
          <a:custGeom>
            <a:avLst/>
            <a:gdLst/>
            <a:ahLst/>
            <a:cxnLst/>
            <a:rect r="r" b="b" t="t" l="l"/>
            <a:pathLst>
              <a:path h="4434569" w="2588679">
                <a:moveTo>
                  <a:pt x="0" y="0"/>
                </a:moveTo>
                <a:lnTo>
                  <a:pt x="2588680" y="0"/>
                </a:lnTo>
                <a:lnTo>
                  <a:pt x="2588680" y="4434568"/>
                </a:lnTo>
                <a:lnTo>
                  <a:pt x="0" y="44345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50565" y="6369249"/>
            <a:ext cx="1203748" cy="66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8"/>
              </a:lnSpc>
              <a:spcBef>
                <a:spcPct val="0"/>
              </a:spcBef>
            </a:pPr>
            <a:r>
              <a:rPr lang="en-US" b="true" sz="4752" spc="24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간단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76198" y="6369249"/>
            <a:ext cx="1203748" cy="66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8"/>
              </a:lnSpc>
              <a:spcBef>
                <a:spcPct val="0"/>
              </a:spcBef>
            </a:pPr>
            <a:r>
              <a:rPr lang="en-US" b="true" sz="4752" spc="24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01191" y="6369249"/>
            <a:ext cx="1203748" cy="66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8"/>
              </a:lnSpc>
              <a:spcBef>
                <a:spcPct val="0"/>
              </a:spcBef>
            </a:pPr>
            <a:r>
              <a:rPr lang="en-US" b="true" sz="4752" spc="24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평가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7413" y="7317726"/>
            <a:ext cx="4559554" cy="55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199" spc="16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촬영업계에 대한 </a:t>
            </a:r>
            <a:r>
              <a:rPr lang="en-US" b="true" sz="3199" spc="16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전문</a:t>
            </a:r>
            <a:r>
              <a:rPr lang="en-US" sz="3199" spc="16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03724" y="7317726"/>
            <a:ext cx="4569182" cy="115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간단</a:t>
            </a:r>
            <a:r>
              <a:rPr lang="en-US" sz="3199" spc="16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 프로세스로 진행되는 구인구직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33990" y="7317726"/>
            <a:ext cx="4725310" cy="115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199" spc="16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고용인과 피고용인의 </a:t>
            </a:r>
            <a:r>
              <a:rPr lang="en-US" b="true" sz="3199" spc="16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평가</a:t>
            </a:r>
            <a:r>
              <a:rPr lang="en-US" sz="3199" spc="16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부족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198759" y="9322936"/>
            <a:ext cx="47596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b="true" sz="1000" spc="52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통계출처: 통계청 KOSIS</a:t>
            </a:r>
          </a:p>
          <a:p>
            <a:pPr algn="ctr" marL="0" indent="0" lvl="0">
              <a:lnSpc>
                <a:spcPts val="1500"/>
              </a:lnSpc>
              <a:spcBef>
                <a:spcPct val="0"/>
              </a:spcBef>
            </a:pPr>
            <a:r>
              <a:rPr lang="en-US" b="true" sz="1000" spc="52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종사자 규모별 종사자 수 현황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76250" y="571500"/>
            <a:ext cx="2525845" cy="496640"/>
            <a:chOff x="0" y="0"/>
            <a:chExt cx="3367793" cy="6621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1765" cy="535418"/>
            </a:xfrm>
            <a:custGeom>
              <a:avLst/>
              <a:gdLst/>
              <a:ahLst/>
              <a:cxnLst/>
              <a:rect r="r" b="b" t="t" l="l"/>
              <a:pathLst>
                <a:path h="535418" w="721765">
                  <a:moveTo>
                    <a:pt x="0" y="0"/>
                  </a:moveTo>
                  <a:lnTo>
                    <a:pt x="721765" y="0"/>
                  </a:lnTo>
                  <a:lnTo>
                    <a:pt x="721765" y="535418"/>
                  </a:lnTo>
                  <a:lnTo>
                    <a:pt x="0" y="5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95831" y="19050"/>
              <a:ext cx="2271962" cy="643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6"/>
                </a:lnSpc>
                <a:spcBef>
                  <a:spcPct val="0"/>
                </a:spcBef>
              </a:pPr>
              <a:r>
                <a:rPr lang="en-US" sz="3278" spc="170">
                  <a:solidFill>
                    <a:srgbClr val="3160D8"/>
                  </a:solidFill>
                  <a:latin typeface="210 썸타임 Bold"/>
                  <a:ea typeface="210 썸타임 Bold"/>
                  <a:cs typeface="210 썸타임 Bold"/>
                  <a:sym typeface="210 썸타임 Bold"/>
                </a:rPr>
                <a:t>시장현황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470509" y="1996347"/>
            <a:ext cx="1419901" cy="1354231"/>
          </a:xfrm>
          <a:custGeom>
            <a:avLst/>
            <a:gdLst/>
            <a:ahLst/>
            <a:cxnLst/>
            <a:rect r="r" b="b" t="t" l="l"/>
            <a:pathLst>
              <a:path h="1354231" w="1419901">
                <a:moveTo>
                  <a:pt x="0" y="0"/>
                </a:moveTo>
                <a:lnTo>
                  <a:pt x="1419902" y="0"/>
                </a:lnTo>
                <a:lnTo>
                  <a:pt x="1419902" y="1354231"/>
                </a:lnTo>
                <a:lnTo>
                  <a:pt x="0" y="135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90754" y="1996347"/>
            <a:ext cx="1209819" cy="1140969"/>
          </a:xfrm>
          <a:custGeom>
            <a:avLst/>
            <a:gdLst/>
            <a:ahLst/>
            <a:cxnLst/>
            <a:rect r="r" b="b" t="t" l="l"/>
            <a:pathLst>
              <a:path h="1140969" w="1209819">
                <a:moveTo>
                  <a:pt x="0" y="0"/>
                </a:moveTo>
                <a:lnTo>
                  <a:pt x="1209820" y="0"/>
                </a:lnTo>
                <a:lnTo>
                  <a:pt x="1209820" y="1140969"/>
                </a:lnTo>
                <a:lnTo>
                  <a:pt x="0" y="1140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966" t="0" r="-2296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00917" y="1904906"/>
            <a:ext cx="2009339" cy="1149501"/>
          </a:xfrm>
          <a:custGeom>
            <a:avLst/>
            <a:gdLst/>
            <a:ahLst/>
            <a:cxnLst/>
            <a:rect r="r" b="b" t="t" l="l"/>
            <a:pathLst>
              <a:path h="1149501" w="2009339">
                <a:moveTo>
                  <a:pt x="0" y="0"/>
                </a:moveTo>
                <a:lnTo>
                  <a:pt x="2009339" y="0"/>
                </a:lnTo>
                <a:lnTo>
                  <a:pt x="2009339" y="1149501"/>
                </a:lnTo>
                <a:lnTo>
                  <a:pt x="0" y="1149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58" t="0" r="-67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44551" y="3385786"/>
            <a:ext cx="1445859" cy="39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3160D8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광고업계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00124" y="3793285"/>
            <a:ext cx="1490287" cy="33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3"/>
              </a:lnSpc>
              <a:spcBef>
                <a:spcPct val="0"/>
              </a:spcBef>
            </a:pPr>
            <a:r>
              <a:rPr lang="en-US" sz="1828" spc="95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98,204명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65045" y="3385786"/>
            <a:ext cx="2729949" cy="39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3160D8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영화 및 방송업계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84005" y="3334622"/>
            <a:ext cx="2389173" cy="39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 spc="145">
                <a:solidFill>
                  <a:srgbClr val="3160D8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공연업계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14345" y="3793285"/>
            <a:ext cx="1490287" cy="33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3"/>
              </a:lnSpc>
              <a:spcBef>
                <a:spcPct val="0"/>
              </a:spcBef>
            </a:pPr>
            <a:r>
              <a:rPr lang="en-US" sz="1828" spc="95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78,576명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60443" y="3793285"/>
            <a:ext cx="1490287" cy="33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3"/>
              </a:lnSpc>
              <a:spcBef>
                <a:spcPct val="0"/>
              </a:spcBef>
            </a:pPr>
            <a:r>
              <a:rPr lang="en-US" sz="1828" spc="95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79,130명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420818" y="5281687"/>
            <a:ext cx="7838482" cy="2598552"/>
            <a:chOff x="0" y="0"/>
            <a:chExt cx="10451309" cy="34647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469073" y="0"/>
              <a:ext cx="3517499" cy="3464737"/>
            </a:xfrm>
            <a:custGeom>
              <a:avLst/>
              <a:gdLst/>
              <a:ahLst/>
              <a:cxnLst/>
              <a:rect r="r" b="b" t="t" l="l"/>
              <a:pathLst>
                <a:path h="3464737" w="3517499">
                  <a:moveTo>
                    <a:pt x="0" y="0"/>
                  </a:moveTo>
                  <a:lnTo>
                    <a:pt x="3517499" y="0"/>
                  </a:lnTo>
                  <a:lnTo>
                    <a:pt x="3517499" y="3464737"/>
                  </a:lnTo>
                  <a:lnTo>
                    <a:pt x="0" y="3464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986572" y="0"/>
              <a:ext cx="3464737" cy="3464737"/>
            </a:xfrm>
            <a:custGeom>
              <a:avLst/>
              <a:gdLst/>
              <a:ahLst/>
              <a:cxnLst/>
              <a:rect r="r" b="b" t="t" l="l"/>
              <a:pathLst>
                <a:path h="3464737" w="3464737">
                  <a:moveTo>
                    <a:pt x="0" y="0"/>
                  </a:moveTo>
                  <a:lnTo>
                    <a:pt x="3464737" y="0"/>
                  </a:lnTo>
                  <a:lnTo>
                    <a:pt x="3464737" y="3464737"/>
                  </a:lnTo>
                  <a:lnTo>
                    <a:pt x="0" y="3464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69073" cy="3464737"/>
            </a:xfrm>
            <a:custGeom>
              <a:avLst/>
              <a:gdLst/>
              <a:ahLst/>
              <a:cxnLst/>
              <a:rect r="r" b="b" t="t" l="l"/>
              <a:pathLst>
                <a:path h="3464737" w="3469073">
                  <a:moveTo>
                    <a:pt x="0" y="0"/>
                  </a:moveTo>
                  <a:lnTo>
                    <a:pt x="3469073" y="0"/>
                  </a:lnTo>
                  <a:lnTo>
                    <a:pt x="3469073" y="3464737"/>
                  </a:lnTo>
                  <a:lnTo>
                    <a:pt x="0" y="3464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470509" y="8051690"/>
            <a:ext cx="2409074" cy="48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145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45.5%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80171" y="8042165"/>
            <a:ext cx="2409074" cy="48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145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55%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77123" y="8051690"/>
            <a:ext cx="2409074" cy="48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145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35.6%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87827" y="3180424"/>
            <a:ext cx="8726572" cy="4890093"/>
            <a:chOff x="0" y="0"/>
            <a:chExt cx="11635429" cy="652012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12996" y="646896"/>
              <a:ext cx="11422433" cy="5226383"/>
            </a:xfrm>
            <a:custGeom>
              <a:avLst/>
              <a:gdLst/>
              <a:ahLst/>
              <a:cxnLst/>
              <a:rect r="r" b="b" t="t" l="l"/>
              <a:pathLst>
                <a:path h="5226383" w="11422433">
                  <a:moveTo>
                    <a:pt x="0" y="0"/>
                  </a:moveTo>
                  <a:lnTo>
                    <a:pt x="11422433" y="0"/>
                  </a:lnTo>
                  <a:lnTo>
                    <a:pt x="11422433" y="5226384"/>
                  </a:lnTo>
                  <a:lnTo>
                    <a:pt x="0" y="5226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216" t="-9220" r="0" b="-1385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473328" y="38100"/>
              <a:ext cx="5699072" cy="608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6"/>
                </a:lnSpc>
                <a:spcBef>
                  <a:spcPct val="0"/>
                </a:spcBef>
              </a:pPr>
              <a:r>
                <a:rPr lang="en-US" b="true" sz="3196" spc="166">
                  <a:solidFill>
                    <a:srgbClr val="3160D8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한국 촬영업계 시장규모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5911380"/>
              <a:ext cx="11635429" cy="608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216856" y="4727358"/>
            <a:ext cx="4085264" cy="55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방송3사 프리랜서 비율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78431" y="1236277"/>
            <a:ext cx="3959707" cy="55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199" spc="16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업계 촬영 종사자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DAGbkq4Af4c</dc:identifier>
  <dcterms:modified xsi:type="dcterms:W3CDTF">2011-08-01T06:04:30Z</dcterms:modified>
  <cp:revision>1</cp:revision>
  <dc:title>Stand By 발표 자료</dc:title>
</cp:coreProperties>
</file>